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3" r:id="rId3"/>
  </p:sldMasterIdLst>
  <p:notesMasterIdLst>
    <p:notesMasterId r:id="rId24"/>
  </p:notesMasterIdLst>
  <p:sldIdLst>
    <p:sldId id="258" r:id="rId4"/>
    <p:sldId id="309" r:id="rId5"/>
    <p:sldId id="341" r:id="rId6"/>
    <p:sldId id="349" r:id="rId7"/>
    <p:sldId id="306" r:id="rId8"/>
    <p:sldId id="323" r:id="rId9"/>
    <p:sldId id="350" r:id="rId10"/>
    <p:sldId id="351" r:id="rId11"/>
    <p:sldId id="316" r:id="rId12"/>
    <p:sldId id="352" r:id="rId13"/>
    <p:sldId id="317" r:id="rId14"/>
    <p:sldId id="353" r:id="rId15"/>
    <p:sldId id="354" r:id="rId16"/>
    <p:sldId id="355" r:id="rId17"/>
    <p:sldId id="356" r:id="rId18"/>
    <p:sldId id="339" r:id="rId19"/>
    <p:sldId id="333" r:id="rId20"/>
    <p:sldId id="336" r:id="rId21"/>
    <p:sldId id="338" r:id="rId22"/>
    <p:sldId id="346" r:id="rId2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26C2DE14-28A0-42B8-B4D1-6A63AA45601A}">
          <p14:sldIdLst>
            <p14:sldId id="258"/>
            <p14:sldId id="309"/>
            <p14:sldId id="341"/>
            <p14:sldId id="349"/>
            <p14:sldId id="306"/>
            <p14:sldId id="323"/>
            <p14:sldId id="350"/>
            <p14:sldId id="351"/>
            <p14:sldId id="316"/>
            <p14:sldId id="352"/>
            <p14:sldId id="317"/>
            <p14:sldId id="353"/>
            <p14:sldId id="354"/>
            <p14:sldId id="355"/>
            <p14:sldId id="356"/>
            <p14:sldId id="339"/>
            <p14:sldId id="333"/>
            <p14:sldId id="336"/>
            <p14:sldId id="338"/>
            <p14:sldId id="3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oth, Vanessa" initials="SV" lastIdx="13" clrIdx="0">
    <p:extLst>
      <p:ext uri="{19B8F6BF-5375-455C-9EA6-DF929625EA0E}">
        <p15:presenceInfo xmlns:p15="http://schemas.microsoft.com/office/powerpoint/2012/main" userId="S-1-5-21-1156737867-681972312-1097073633-403361" providerId="AD"/>
      </p:ext>
    </p:extLst>
  </p:cmAuthor>
  <p:cmAuthor id="2" name="Schaarschmidt, Katrin" initials="SK" lastIdx="16" clrIdx="1">
    <p:extLst>
      <p:ext uri="{19B8F6BF-5375-455C-9EA6-DF929625EA0E}">
        <p15:presenceInfo xmlns:p15="http://schemas.microsoft.com/office/powerpoint/2012/main" userId="S-1-5-21-1156737867-681972312-1097073633-2906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28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84398" autoAdjust="0"/>
  </p:normalViewPr>
  <p:slideViewPr>
    <p:cSldViewPr>
      <p:cViewPr varScale="1">
        <p:scale>
          <a:sx n="74" d="100"/>
          <a:sy n="74" d="100"/>
        </p:scale>
        <p:origin x="1714"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0"/>
    </p:cViewPr>
  </p:sorterViewPr>
  <p:notesViewPr>
    <p:cSldViewPr>
      <p:cViewPr varScale="1">
        <p:scale>
          <a:sx n="73" d="100"/>
          <a:sy n="73" d="100"/>
        </p:scale>
        <p:origin x="-299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962949-F22C-4651-8685-A50AF2A8CC59}"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s-ES"/>
        </a:p>
      </dgm:t>
    </dgm:pt>
    <dgm:pt modelId="{0EABCC87-CA6B-45BF-8F0C-3DCF68584478}">
      <dgm:prSet phldrT="[Texto]"/>
      <dgm:spPr/>
      <dgm:t>
        <a:bodyPr/>
        <a:lstStyle/>
        <a:p>
          <a:r>
            <a:rPr lang="es-ES" dirty="0"/>
            <a:t>Marie </a:t>
          </a:r>
          <a:r>
            <a:rPr lang="es-ES" dirty="0" err="1"/>
            <a:t>Sklodowska</a:t>
          </a:r>
          <a:r>
            <a:rPr lang="es-ES" dirty="0"/>
            <a:t> Curie </a:t>
          </a:r>
          <a:r>
            <a:rPr lang="es-ES" dirty="0" err="1"/>
            <a:t>Actions</a:t>
          </a:r>
          <a:r>
            <a:rPr lang="es-ES" dirty="0"/>
            <a:t> (MSCA)</a:t>
          </a:r>
        </a:p>
      </dgm:t>
    </dgm:pt>
    <dgm:pt modelId="{3A9238AD-7607-4AE4-BDA1-418C6F6BC923}" type="parTrans" cxnId="{EF20A645-1E78-446F-8169-DDA43A860573}">
      <dgm:prSet/>
      <dgm:spPr/>
      <dgm:t>
        <a:bodyPr/>
        <a:lstStyle/>
        <a:p>
          <a:endParaRPr lang="es-ES"/>
        </a:p>
      </dgm:t>
    </dgm:pt>
    <dgm:pt modelId="{C3765072-4791-4EFF-B955-7B2A236CCE06}" type="sibTrans" cxnId="{EF20A645-1E78-446F-8169-DDA43A860573}">
      <dgm:prSet/>
      <dgm:spPr/>
      <dgm:t>
        <a:bodyPr/>
        <a:lstStyle/>
        <a:p>
          <a:endParaRPr lang="es-ES"/>
        </a:p>
      </dgm:t>
    </dgm:pt>
    <dgm:pt modelId="{C89B56EC-A9A9-44F4-98EA-59EC579078F0}">
      <dgm:prSet phldrT="[Texto]"/>
      <dgm:spPr/>
      <dgm:t>
        <a:bodyPr/>
        <a:lstStyle/>
        <a:p>
          <a:r>
            <a:rPr lang="es-ES" dirty="0"/>
            <a:t>Training</a:t>
          </a:r>
        </a:p>
      </dgm:t>
    </dgm:pt>
    <dgm:pt modelId="{209A6FF2-21E4-443E-BD05-5EC07E1C7A24}" type="parTrans" cxnId="{F246268A-8FA8-409D-B9AB-CBF448E832BE}">
      <dgm:prSet/>
      <dgm:spPr/>
      <dgm:t>
        <a:bodyPr/>
        <a:lstStyle/>
        <a:p>
          <a:endParaRPr lang="es-ES"/>
        </a:p>
      </dgm:t>
    </dgm:pt>
    <dgm:pt modelId="{2D477B0D-25D8-460B-956A-DE3C9887686E}" type="sibTrans" cxnId="{F246268A-8FA8-409D-B9AB-CBF448E832BE}">
      <dgm:prSet/>
      <dgm:spPr/>
      <dgm:t>
        <a:bodyPr/>
        <a:lstStyle/>
        <a:p>
          <a:endParaRPr lang="es-ES"/>
        </a:p>
      </dgm:t>
    </dgm:pt>
    <dgm:pt modelId="{B9B38B20-F506-45C0-BD0B-9C7939D4066F}">
      <dgm:prSet phldrT="[Texto]"/>
      <dgm:spPr/>
      <dgm:t>
        <a:bodyPr/>
        <a:lstStyle/>
        <a:p>
          <a:r>
            <a:rPr lang="es-ES" dirty="0" err="1"/>
            <a:t>Mobility</a:t>
          </a:r>
          <a:endParaRPr lang="es-ES" dirty="0"/>
        </a:p>
      </dgm:t>
    </dgm:pt>
    <dgm:pt modelId="{F6AE63F7-499C-4E88-9A55-8F726A139F48}" type="parTrans" cxnId="{61FE7400-3D08-47E9-A7F3-7080825F105E}">
      <dgm:prSet/>
      <dgm:spPr/>
      <dgm:t>
        <a:bodyPr/>
        <a:lstStyle/>
        <a:p>
          <a:endParaRPr lang="es-ES"/>
        </a:p>
      </dgm:t>
    </dgm:pt>
    <dgm:pt modelId="{04398A2F-EC5C-4F58-9D44-E7C4B8A994D9}" type="sibTrans" cxnId="{61FE7400-3D08-47E9-A7F3-7080825F105E}">
      <dgm:prSet/>
      <dgm:spPr/>
      <dgm:t>
        <a:bodyPr/>
        <a:lstStyle/>
        <a:p>
          <a:endParaRPr lang="es-ES"/>
        </a:p>
      </dgm:t>
    </dgm:pt>
    <dgm:pt modelId="{0FFCB31D-B080-43D6-A31E-204E15681575}">
      <dgm:prSet phldrT="[Texto]"/>
      <dgm:spPr/>
      <dgm:t>
        <a:bodyPr/>
        <a:lstStyle/>
        <a:p>
          <a:r>
            <a:rPr lang="es-ES" dirty="0" err="1"/>
            <a:t>Career</a:t>
          </a:r>
          <a:endParaRPr lang="es-ES" dirty="0"/>
        </a:p>
      </dgm:t>
    </dgm:pt>
    <dgm:pt modelId="{B0C53C45-0EE5-4FB0-BFCE-00694DFB8AD6}" type="parTrans" cxnId="{3D69403B-187F-4E4E-A959-F57E46ED9648}">
      <dgm:prSet/>
      <dgm:spPr/>
      <dgm:t>
        <a:bodyPr/>
        <a:lstStyle/>
        <a:p>
          <a:endParaRPr lang="es-ES"/>
        </a:p>
      </dgm:t>
    </dgm:pt>
    <dgm:pt modelId="{EB19BCDA-8D40-4736-8E23-593CA210CA35}" type="sibTrans" cxnId="{3D69403B-187F-4E4E-A959-F57E46ED9648}">
      <dgm:prSet/>
      <dgm:spPr/>
      <dgm:t>
        <a:bodyPr/>
        <a:lstStyle/>
        <a:p>
          <a:endParaRPr lang="es-ES"/>
        </a:p>
      </dgm:t>
    </dgm:pt>
    <dgm:pt modelId="{956EAC9D-B408-4DDF-8CF3-0902D4AF83A1}" type="pres">
      <dgm:prSet presAssocID="{AE962949-F22C-4651-8685-A50AF2A8CC59}" presName="composite" presStyleCnt="0">
        <dgm:presLayoutVars>
          <dgm:chMax val="1"/>
          <dgm:dir/>
          <dgm:resizeHandles val="exact"/>
        </dgm:presLayoutVars>
      </dgm:prSet>
      <dgm:spPr/>
      <dgm:t>
        <a:bodyPr/>
        <a:lstStyle/>
        <a:p>
          <a:endParaRPr lang="tr-TR"/>
        </a:p>
      </dgm:t>
    </dgm:pt>
    <dgm:pt modelId="{2C3BE053-0A7E-4560-A2B0-170862479C61}" type="pres">
      <dgm:prSet presAssocID="{AE962949-F22C-4651-8685-A50AF2A8CC59}" presName="radial" presStyleCnt="0">
        <dgm:presLayoutVars>
          <dgm:animLvl val="ctr"/>
        </dgm:presLayoutVars>
      </dgm:prSet>
      <dgm:spPr/>
    </dgm:pt>
    <dgm:pt modelId="{74D9004D-607D-43A4-BC27-84D0E08D4E66}" type="pres">
      <dgm:prSet presAssocID="{0EABCC87-CA6B-45BF-8F0C-3DCF68584478}" presName="centerShape" presStyleLbl="vennNode1" presStyleIdx="0" presStyleCnt="4"/>
      <dgm:spPr/>
      <dgm:t>
        <a:bodyPr/>
        <a:lstStyle/>
        <a:p>
          <a:endParaRPr lang="tr-TR"/>
        </a:p>
      </dgm:t>
    </dgm:pt>
    <dgm:pt modelId="{2AF53D8C-5E4D-4176-9A29-748271C60D07}" type="pres">
      <dgm:prSet presAssocID="{C89B56EC-A9A9-44F4-98EA-59EC579078F0}" presName="node" presStyleLbl="vennNode1" presStyleIdx="1" presStyleCnt="4">
        <dgm:presLayoutVars>
          <dgm:bulletEnabled val="1"/>
        </dgm:presLayoutVars>
      </dgm:prSet>
      <dgm:spPr/>
      <dgm:t>
        <a:bodyPr/>
        <a:lstStyle/>
        <a:p>
          <a:endParaRPr lang="tr-TR"/>
        </a:p>
      </dgm:t>
    </dgm:pt>
    <dgm:pt modelId="{CF21400A-8B26-4AB6-8BAB-925706A04D20}" type="pres">
      <dgm:prSet presAssocID="{B9B38B20-F506-45C0-BD0B-9C7939D4066F}" presName="node" presStyleLbl="vennNode1" presStyleIdx="2" presStyleCnt="4">
        <dgm:presLayoutVars>
          <dgm:bulletEnabled val="1"/>
        </dgm:presLayoutVars>
      </dgm:prSet>
      <dgm:spPr/>
      <dgm:t>
        <a:bodyPr/>
        <a:lstStyle/>
        <a:p>
          <a:endParaRPr lang="tr-TR"/>
        </a:p>
      </dgm:t>
    </dgm:pt>
    <dgm:pt modelId="{BF317550-DA25-47A4-A1D2-151D537FBDEE}" type="pres">
      <dgm:prSet presAssocID="{0FFCB31D-B080-43D6-A31E-204E15681575}" presName="node" presStyleLbl="vennNode1" presStyleIdx="3" presStyleCnt="4">
        <dgm:presLayoutVars>
          <dgm:bulletEnabled val="1"/>
        </dgm:presLayoutVars>
      </dgm:prSet>
      <dgm:spPr/>
      <dgm:t>
        <a:bodyPr/>
        <a:lstStyle/>
        <a:p>
          <a:endParaRPr lang="tr-TR"/>
        </a:p>
      </dgm:t>
    </dgm:pt>
  </dgm:ptLst>
  <dgm:cxnLst>
    <dgm:cxn modelId="{D6644439-0A27-42BD-BB1F-5CF2E6F441CD}" type="presOf" srcId="{0FFCB31D-B080-43D6-A31E-204E15681575}" destId="{BF317550-DA25-47A4-A1D2-151D537FBDEE}" srcOrd="0" destOrd="0" presId="urn:microsoft.com/office/officeart/2005/8/layout/radial3"/>
    <dgm:cxn modelId="{C6574DC5-FD0A-417B-AAC2-42EED524D693}" type="presOf" srcId="{AE962949-F22C-4651-8685-A50AF2A8CC59}" destId="{956EAC9D-B408-4DDF-8CF3-0902D4AF83A1}" srcOrd="0" destOrd="0" presId="urn:microsoft.com/office/officeart/2005/8/layout/radial3"/>
    <dgm:cxn modelId="{EF20A645-1E78-446F-8169-DDA43A860573}" srcId="{AE962949-F22C-4651-8685-A50AF2A8CC59}" destId="{0EABCC87-CA6B-45BF-8F0C-3DCF68584478}" srcOrd="0" destOrd="0" parTransId="{3A9238AD-7607-4AE4-BDA1-418C6F6BC923}" sibTransId="{C3765072-4791-4EFF-B955-7B2A236CCE06}"/>
    <dgm:cxn modelId="{5E94AA03-502C-4911-9A52-7E5E3DC6CC12}" type="presOf" srcId="{0EABCC87-CA6B-45BF-8F0C-3DCF68584478}" destId="{74D9004D-607D-43A4-BC27-84D0E08D4E66}" srcOrd="0" destOrd="0" presId="urn:microsoft.com/office/officeart/2005/8/layout/radial3"/>
    <dgm:cxn modelId="{2304BD0D-D446-473D-93E7-6533C746ED88}" type="presOf" srcId="{C89B56EC-A9A9-44F4-98EA-59EC579078F0}" destId="{2AF53D8C-5E4D-4176-9A29-748271C60D07}" srcOrd="0" destOrd="0" presId="urn:microsoft.com/office/officeart/2005/8/layout/radial3"/>
    <dgm:cxn modelId="{F246268A-8FA8-409D-B9AB-CBF448E832BE}" srcId="{0EABCC87-CA6B-45BF-8F0C-3DCF68584478}" destId="{C89B56EC-A9A9-44F4-98EA-59EC579078F0}" srcOrd="0" destOrd="0" parTransId="{209A6FF2-21E4-443E-BD05-5EC07E1C7A24}" sibTransId="{2D477B0D-25D8-460B-956A-DE3C9887686E}"/>
    <dgm:cxn modelId="{3D69403B-187F-4E4E-A959-F57E46ED9648}" srcId="{0EABCC87-CA6B-45BF-8F0C-3DCF68584478}" destId="{0FFCB31D-B080-43D6-A31E-204E15681575}" srcOrd="2" destOrd="0" parTransId="{B0C53C45-0EE5-4FB0-BFCE-00694DFB8AD6}" sibTransId="{EB19BCDA-8D40-4736-8E23-593CA210CA35}"/>
    <dgm:cxn modelId="{78EB9B24-C9D6-402A-837C-EF75D83F75DA}" type="presOf" srcId="{B9B38B20-F506-45C0-BD0B-9C7939D4066F}" destId="{CF21400A-8B26-4AB6-8BAB-925706A04D20}" srcOrd="0" destOrd="0" presId="urn:microsoft.com/office/officeart/2005/8/layout/radial3"/>
    <dgm:cxn modelId="{61FE7400-3D08-47E9-A7F3-7080825F105E}" srcId="{0EABCC87-CA6B-45BF-8F0C-3DCF68584478}" destId="{B9B38B20-F506-45C0-BD0B-9C7939D4066F}" srcOrd="1" destOrd="0" parTransId="{F6AE63F7-499C-4E88-9A55-8F726A139F48}" sibTransId="{04398A2F-EC5C-4F58-9D44-E7C4B8A994D9}"/>
    <dgm:cxn modelId="{6164FC62-531B-4271-A14D-9F5D470D407E}" type="presParOf" srcId="{956EAC9D-B408-4DDF-8CF3-0902D4AF83A1}" destId="{2C3BE053-0A7E-4560-A2B0-170862479C61}" srcOrd="0" destOrd="0" presId="urn:microsoft.com/office/officeart/2005/8/layout/radial3"/>
    <dgm:cxn modelId="{B971D724-D7D6-4C4F-9606-93EA9DAE1CC9}" type="presParOf" srcId="{2C3BE053-0A7E-4560-A2B0-170862479C61}" destId="{74D9004D-607D-43A4-BC27-84D0E08D4E66}" srcOrd="0" destOrd="0" presId="urn:microsoft.com/office/officeart/2005/8/layout/radial3"/>
    <dgm:cxn modelId="{6A5F697D-DF6A-48C9-98F6-15570564DC39}" type="presParOf" srcId="{2C3BE053-0A7E-4560-A2B0-170862479C61}" destId="{2AF53D8C-5E4D-4176-9A29-748271C60D07}" srcOrd="1" destOrd="0" presId="urn:microsoft.com/office/officeart/2005/8/layout/radial3"/>
    <dgm:cxn modelId="{DFEE7EE6-9C61-4C7C-B52C-DF761487EA20}" type="presParOf" srcId="{2C3BE053-0A7E-4560-A2B0-170862479C61}" destId="{CF21400A-8B26-4AB6-8BAB-925706A04D20}" srcOrd="2" destOrd="0" presId="urn:microsoft.com/office/officeart/2005/8/layout/radial3"/>
    <dgm:cxn modelId="{371B26BB-7D5A-4AD1-B0EA-9E44CCE55249}" type="presParOf" srcId="{2C3BE053-0A7E-4560-A2B0-170862479C61}" destId="{BF317550-DA25-47A4-A1D2-151D537FBDEE}"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DB359D-0CF3-2246-98DE-6B75056AE258}" type="doc">
      <dgm:prSet loTypeId="urn:microsoft.com/office/officeart/2005/8/layout/funnel1" loCatId="" qsTypeId="urn:microsoft.com/office/officeart/2005/8/quickstyle/simple4" qsCatId="simple" csTypeId="urn:microsoft.com/office/officeart/2005/8/colors/accent1_2" csCatId="accent1" phldr="1"/>
      <dgm:spPr/>
      <dgm:t>
        <a:bodyPr/>
        <a:lstStyle/>
        <a:p>
          <a:endParaRPr lang="en-GB"/>
        </a:p>
      </dgm:t>
    </dgm:pt>
    <dgm:pt modelId="{51D738F9-128F-9E4F-9DDA-DAD8681F8401}">
      <dgm:prSet phldrT="[Texto]"/>
      <dgm:spPr/>
      <dgm:t>
        <a:bodyPr/>
        <a:lstStyle/>
        <a:p>
          <a:r>
            <a:rPr lang="en-GB" dirty="0"/>
            <a:t>SUPERVISOR</a:t>
          </a:r>
        </a:p>
      </dgm:t>
    </dgm:pt>
    <dgm:pt modelId="{9EE5CB6B-5F89-EA40-996E-AB26BB679170}" type="parTrans" cxnId="{EF43CF57-6AFE-E844-819B-67981760F869}">
      <dgm:prSet/>
      <dgm:spPr/>
      <dgm:t>
        <a:bodyPr/>
        <a:lstStyle/>
        <a:p>
          <a:endParaRPr lang="en-GB"/>
        </a:p>
      </dgm:t>
    </dgm:pt>
    <dgm:pt modelId="{9065CD34-2B44-1E42-AE4F-449218585DB4}" type="sibTrans" cxnId="{EF43CF57-6AFE-E844-819B-67981760F869}">
      <dgm:prSet/>
      <dgm:spPr/>
      <dgm:t>
        <a:bodyPr/>
        <a:lstStyle/>
        <a:p>
          <a:endParaRPr lang="en-GB"/>
        </a:p>
      </dgm:t>
    </dgm:pt>
    <dgm:pt modelId="{E5A44D75-3CB4-D149-9CD9-28F96A4A5BD9}">
      <dgm:prSet phldrT="[Texto]"/>
      <dgm:spPr/>
      <dgm:t>
        <a:bodyPr/>
        <a:lstStyle/>
        <a:p>
          <a:r>
            <a:rPr lang="en-GB" dirty="0"/>
            <a:t>FELLOW</a:t>
          </a:r>
        </a:p>
      </dgm:t>
    </dgm:pt>
    <dgm:pt modelId="{F87E4CB8-C3CF-AF40-B08F-BE40D12D1F09}" type="parTrans" cxnId="{76F664B8-F914-B448-A5B2-56776EEF6CE2}">
      <dgm:prSet/>
      <dgm:spPr/>
      <dgm:t>
        <a:bodyPr/>
        <a:lstStyle/>
        <a:p>
          <a:endParaRPr lang="en-GB"/>
        </a:p>
      </dgm:t>
    </dgm:pt>
    <dgm:pt modelId="{450EBEC6-07B9-BA4A-9CFD-E8010C0BE6EB}" type="sibTrans" cxnId="{76F664B8-F914-B448-A5B2-56776EEF6CE2}">
      <dgm:prSet/>
      <dgm:spPr/>
      <dgm:t>
        <a:bodyPr/>
        <a:lstStyle/>
        <a:p>
          <a:endParaRPr lang="en-GB"/>
        </a:p>
      </dgm:t>
    </dgm:pt>
    <dgm:pt modelId="{F395CF25-28D9-5148-BCB6-D737B5A7A89F}">
      <dgm:prSet phldrT="[Texto]"/>
      <dgm:spPr/>
      <dgm:t>
        <a:bodyPr/>
        <a:lstStyle/>
        <a:p>
          <a:r>
            <a:rPr lang="en-GB" dirty="0"/>
            <a:t>HOST INSTITUTION</a:t>
          </a:r>
        </a:p>
      </dgm:t>
    </dgm:pt>
    <dgm:pt modelId="{49DFA0B6-3C5A-3348-9185-BE4CDF64BF5D}" type="parTrans" cxnId="{279705F1-B10A-3546-932D-D417634BFEB9}">
      <dgm:prSet/>
      <dgm:spPr/>
      <dgm:t>
        <a:bodyPr/>
        <a:lstStyle/>
        <a:p>
          <a:endParaRPr lang="en-GB"/>
        </a:p>
      </dgm:t>
    </dgm:pt>
    <dgm:pt modelId="{A9DF50A5-170A-B440-9C7E-45DD7CA12A32}" type="sibTrans" cxnId="{279705F1-B10A-3546-932D-D417634BFEB9}">
      <dgm:prSet/>
      <dgm:spPr/>
      <dgm:t>
        <a:bodyPr/>
        <a:lstStyle/>
        <a:p>
          <a:endParaRPr lang="en-GB"/>
        </a:p>
      </dgm:t>
    </dgm:pt>
    <dgm:pt modelId="{D264C475-B27D-504F-B367-46FFF35F1A34}">
      <dgm:prSet phldrT="[Texto]"/>
      <dgm:spPr/>
      <dgm:t>
        <a:bodyPr/>
        <a:lstStyle/>
        <a:p>
          <a:r>
            <a:rPr lang="tr-TR" b="1" dirty="0">
              <a:solidFill>
                <a:schemeClr val="tx2"/>
              </a:solidFill>
              <a:latin typeface="Cambria" panose="02040503050406030204" pitchFamily="18" charset="0"/>
              <a:ea typeface="Cambria" panose="02040503050406030204" pitchFamily="18" charset="0"/>
            </a:rPr>
            <a:t>POSTDOCTORAL</a:t>
          </a:r>
          <a:r>
            <a:rPr lang="en-GB" b="1" dirty="0">
              <a:solidFill>
                <a:schemeClr val="tx2"/>
              </a:solidFill>
              <a:latin typeface="Cambria" panose="02040503050406030204" pitchFamily="18" charset="0"/>
              <a:ea typeface="Cambria" panose="02040503050406030204" pitchFamily="18" charset="0"/>
            </a:rPr>
            <a:t> FELLOWSHIP</a:t>
          </a:r>
        </a:p>
      </dgm:t>
    </dgm:pt>
    <dgm:pt modelId="{A6AB4175-0E9D-B643-825F-C0D309A20991}" type="sibTrans" cxnId="{15BAC708-4302-8048-8D70-542EC87E70CA}">
      <dgm:prSet/>
      <dgm:spPr/>
      <dgm:t>
        <a:bodyPr/>
        <a:lstStyle/>
        <a:p>
          <a:endParaRPr lang="en-GB"/>
        </a:p>
      </dgm:t>
    </dgm:pt>
    <dgm:pt modelId="{CDEB06AE-635B-BA42-B93B-90C28CDDFCA6}" type="parTrans" cxnId="{15BAC708-4302-8048-8D70-542EC87E70CA}">
      <dgm:prSet/>
      <dgm:spPr/>
      <dgm:t>
        <a:bodyPr/>
        <a:lstStyle/>
        <a:p>
          <a:endParaRPr lang="en-GB"/>
        </a:p>
      </dgm:t>
    </dgm:pt>
    <dgm:pt modelId="{9665D4D5-06EE-5947-8CD4-704A49A401C7}" type="pres">
      <dgm:prSet presAssocID="{7FDB359D-0CF3-2246-98DE-6B75056AE258}" presName="Name0" presStyleCnt="0">
        <dgm:presLayoutVars>
          <dgm:chMax val="4"/>
          <dgm:resizeHandles val="exact"/>
        </dgm:presLayoutVars>
      </dgm:prSet>
      <dgm:spPr/>
      <dgm:t>
        <a:bodyPr/>
        <a:lstStyle/>
        <a:p>
          <a:endParaRPr lang="tr-TR"/>
        </a:p>
      </dgm:t>
    </dgm:pt>
    <dgm:pt modelId="{927F0015-53E4-344F-8703-E46B66A31C4F}" type="pres">
      <dgm:prSet presAssocID="{7FDB359D-0CF3-2246-98DE-6B75056AE258}" presName="ellipse" presStyleLbl="trBgShp" presStyleIdx="0" presStyleCnt="1"/>
      <dgm:spPr/>
    </dgm:pt>
    <dgm:pt modelId="{7983E8E8-AE41-1549-AC2E-C7701C554EE5}" type="pres">
      <dgm:prSet presAssocID="{7FDB359D-0CF3-2246-98DE-6B75056AE258}" presName="arrow1" presStyleLbl="fgShp" presStyleIdx="0" presStyleCnt="1"/>
      <dgm:spPr/>
    </dgm:pt>
    <dgm:pt modelId="{237A570D-BC3B-C147-B062-00E53A64AE87}" type="pres">
      <dgm:prSet presAssocID="{7FDB359D-0CF3-2246-98DE-6B75056AE258}" presName="rectangle" presStyleLbl="revTx" presStyleIdx="0" presStyleCnt="1">
        <dgm:presLayoutVars>
          <dgm:bulletEnabled val="1"/>
        </dgm:presLayoutVars>
      </dgm:prSet>
      <dgm:spPr/>
      <dgm:t>
        <a:bodyPr/>
        <a:lstStyle/>
        <a:p>
          <a:endParaRPr lang="tr-TR"/>
        </a:p>
      </dgm:t>
    </dgm:pt>
    <dgm:pt modelId="{186E3A71-BB9D-554C-B85F-F01B346C6707}" type="pres">
      <dgm:prSet presAssocID="{E5A44D75-3CB4-D149-9CD9-28F96A4A5BD9}" presName="item1" presStyleLbl="node1" presStyleIdx="0" presStyleCnt="3">
        <dgm:presLayoutVars>
          <dgm:bulletEnabled val="1"/>
        </dgm:presLayoutVars>
      </dgm:prSet>
      <dgm:spPr/>
      <dgm:t>
        <a:bodyPr/>
        <a:lstStyle/>
        <a:p>
          <a:endParaRPr lang="tr-TR"/>
        </a:p>
      </dgm:t>
    </dgm:pt>
    <dgm:pt modelId="{77EBB245-2C75-2642-AF98-C13D34F376AF}" type="pres">
      <dgm:prSet presAssocID="{F395CF25-28D9-5148-BCB6-D737B5A7A89F}" presName="item2" presStyleLbl="node1" presStyleIdx="1" presStyleCnt="3" custScaleX="126887" custScaleY="104516">
        <dgm:presLayoutVars>
          <dgm:bulletEnabled val="1"/>
        </dgm:presLayoutVars>
      </dgm:prSet>
      <dgm:spPr/>
      <dgm:t>
        <a:bodyPr/>
        <a:lstStyle/>
        <a:p>
          <a:endParaRPr lang="tr-TR"/>
        </a:p>
      </dgm:t>
    </dgm:pt>
    <dgm:pt modelId="{192EDC2A-C345-4B4C-A63E-7E0AFFCE41FD}" type="pres">
      <dgm:prSet presAssocID="{D264C475-B27D-504F-B367-46FFF35F1A34}" presName="item3" presStyleLbl="node1" presStyleIdx="2" presStyleCnt="3" custScaleX="127711" custScaleY="122939">
        <dgm:presLayoutVars>
          <dgm:bulletEnabled val="1"/>
        </dgm:presLayoutVars>
      </dgm:prSet>
      <dgm:spPr/>
      <dgm:t>
        <a:bodyPr/>
        <a:lstStyle/>
        <a:p>
          <a:endParaRPr lang="tr-TR"/>
        </a:p>
      </dgm:t>
    </dgm:pt>
    <dgm:pt modelId="{A003B9E9-D9BC-2A43-97C1-2C9153E607B8}" type="pres">
      <dgm:prSet presAssocID="{7FDB359D-0CF3-2246-98DE-6B75056AE258}" presName="funnel" presStyleLbl="trAlignAcc1" presStyleIdx="0" presStyleCnt="1"/>
      <dgm:spPr/>
    </dgm:pt>
  </dgm:ptLst>
  <dgm:cxnLst>
    <dgm:cxn modelId="{20BBFF89-5324-4A4F-A334-8D3CB9DAE14D}" type="presOf" srcId="{F395CF25-28D9-5148-BCB6-D737B5A7A89F}" destId="{186E3A71-BB9D-554C-B85F-F01B346C6707}" srcOrd="0" destOrd="0" presId="urn:microsoft.com/office/officeart/2005/8/layout/funnel1"/>
    <dgm:cxn modelId="{FF64B7A9-56B3-4430-B7E0-D11FCDC479A6}" type="presOf" srcId="{D264C475-B27D-504F-B367-46FFF35F1A34}" destId="{237A570D-BC3B-C147-B062-00E53A64AE87}" srcOrd="0" destOrd="0" presId="urn:microsoft.com/office/officeart/2005/8/layout/funnel1"/>
    <dgm:cxn modelId="{279705F1-B10A-3546-932D-D417634BFEB9}" srcId="{7FDB359D-0CF3-2246-98DE-6B75056AE258}" destId="{F395CF25-28D9-5148-BCB6-D737B5A7A89F}" srcOrd="2" destOrd="0" parTransId="{49DFA0B6-3C5A-3348-9185-BE4CDF64BF5D}" sibTransId="{A9DF50A5-170A-B440-9C7E-45DD7CA12A32}"/>
    <dgm:cxn modelId="{B8C512AC-5C2B-456F-9710-D065BCD65948}" type="presOf" srcId="{E5A44D75-3CB4-D149-9CD9-28F96A4A5BD9}" destId="{77EBB245-2C75-2642-AF98-C13D34F376AF}" srcOrd="0" destOrd="0" presId="urn:microsoft.com/office/officeart/2005/8/layout/funnel1"/>
    <dgm:cxn modelId="{76F664B8-F914-B448-A5B2-56776EEF6CE2}" srcId="{7FDB359D-0CF3-2246-98DE-6B75056AE258}" destId="{E5A44D75-3CB4-D149-9CD9-28F96A4A5BD9}" srcOrd="1" destOrd="0" parTransId="{F87E4CB8-C3CF-AF40-B08F-BE40D12D1F09}" sibTransId="{450EBEC6-07B9-BA4A-9CFD-E8010C0BE6EB}"/>
    <dgm:cxn modelId="{2420EFD7-9868-4D1D-ACC8-FB66667FCD1B}" type="presOf" srcId="{7FDB359D-0CF3-2246-98DE-6B75056AE258}" destId="{9665D4D5-06EE-5947-8CD4-704A49A401C7}" srcOrd="0" destOrd="0" presId="urn:microsoft.com/office/officeart/2005/8/layout/funnel1"/>
    <dgm:cxn modelId="{15BAC708-4302-8048-8D70-542EC87E70CA}" srcId="{7FDB359D-0CF3-2246-98DE-6B75056AE258}" destId="{D264C475-B27D-504F-B367-46FFF35F1A34}" srcOrd="3" destOrd="0" parTransId="{CDEB06AE-635B-BA42-B93B-90C28CDDFCA6}" sibTransId="{A6AB4175-0E9D-B643-825F-C0D309A20991}"/>
    <dgm:cxn modelId="{356F5955-1B96-46E9-A138-681578E9E51D}" type="presOf" srcId="{51D738F9-128F-9E4F-9DDA-DAD8681F8401}" destId="{192EDC2A-C345-4B4C-A63E-7E0AFFCE41FD}" srcOrd="0" destOrd="0" presId="urn:microsoft.com/office/officeart/2005/8/layout/funnel1"/>
    <dgm:cxn modelId="{EF43CF57-6AFE-E844-819B-67981760F869}" srcId="{7FDB359D-0CF3-2246-98DE-6B75056AE258}" destId="{51D738F9-128F-9E4F-9DDA-DAD8681F8401}" srcOrd="0" destOrd="0" parTransId="{9EE5CB6B-5F89-EA40-996E-AB26BB679170}" sibTransId="{9065CD34-2B44-1E42-AE4F-449218585DB4}"/>
    <dgm:cxn modelId="{902F6A47-BF18-42F1-AFA8-8632864CBD09}" type="presParOf" srcId="{9665D4D5-06EE-5947-8CD4-704A49A401C7}" destId="{927F0015-53E4-344F-8703-E46B66A31C4F}" srcOrd="0" destOrd="0" presId="urn:microsoft.com/office/officeart/2005/8/layout/funnel1"/>
    <dgm:cxn modelId="{D3035D1D-BD2E-47A5-B82B-49CA89DD1EF4}" type="presParOf" srcId="{9665D4D5-06EE-5947-8CD4-704A49A401C7}" destId="{7983E8E8-AE41-1549-AC2E-C7701C554EE5}" srcOrd="1" destOrd="0" presId="urn:microsoft.com/office/officeart/2005/8/layout/funnel1"/>
    <dgm:cxn modelId="{66B3954C-9A11-4083-A83A-32DDD47ED052}" type="presParOf" srcId="{9665D4D5-06EE-5947-8CD4-704A49A401C7}" destId="{237A570D-BC3B-C147-B062-00E53A64AE87}" srcOrd="2" destOrd="0" presId="urn:microsoft.com/office/officeart/2005/8/layout/funnel1"/>
    <dgm:cxn modelId="{9A700318-635F-480D-9ECD-E8794EB49E8F}" type="presParOf" srcId="{9665D4D5-06EE-5947-8CD4-704A49A401C7}" destId="{186E3A71-BB9D-554C-B85F-F01B346C6707}" srcOrd="3" destOrd="0" presId="urn:microsoft.com/office/officeart/2005/8/layout/funnel1"/>
    <dgm:cxn modelId="{5D1A56A2-18F1-44AE-B3E3-EC112936DBD8}" type="presParOf" srcId="{9665D4D5-06EE-5947-8CD4-704A49A401C7}" destId="{77EBB245-2C75-2642-AF98-C13D34F376AF}" srcOrd="4" destOrd="0" presId="urn:microsoft.com/office/officeart/2005/8/layout/funnel1"/>
    <dgm:cxn modelId="{D32DE22A-49AF-44AC-926E-826732A7F4C3}" type="presParOf" srcId="{9665D4D5-06EE-5947-8CD4-704A49A401C7}" destId="{192EDC2A-C345-4B4C-A63E-7E0AFFCE41FD}" srcOrd="5" destOrd="0" presId="urn:microsoft.com/office/officeart/2005/8/layout/funnel1"/>
    <dgm:cxn modelId="{CF60A645-BC05-4188-8C22-D288B4F115DE}" type="presParOf" srcId="{9665D4D5-06EE-5947-8CD4-704A49A401C7}" destId="{A003B9E9-D9BC-2A43-97C1-2C9153E607B8}" srcOrd="6" destOrd="0" presId="urn:microsoft.com/office/officeart/2005/8/layout/funnel1"/>
  </dgm:cxnLst>
  <dgm:bg/>
  <dgm:whole>
    <a:ln>
      <a:solidFill>
        <a:schemeClr val="accent1">
          <a:shade val="50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26A4A2-E0CC-4574-90D2-150B0589F0DE}"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s-ES"/>
        </a:p>
      </dgm:t>
    </dgm:pt>
    <dgm:pt modelId="{D02B738E-D71F-4877-971D-FA099A1C242E}">
      <dgm:prSet phldrT="[Texto]"/>
      <dgm:spPr/>
      <dgm:t>
        <a:bodyPr/>
        <a:lstStyle/>
        <a:p>
          <a:r>
            <a:rPr lang="es-ES" b="1" dirty="0">
              <a:latin typeface="Cambria" panose="02040503050406030204" pitchFamily="18" charset="0"/>
              <a:ea typeface="Cambria" panose="02040503050406030204" pitchFamily="18" charset="0"/>
            </a:rPr>
            <a:t>Publication </a:t>
          </a:r>
          <a:r>
            <a:rPr lang="tr-TR" b="0" dirty="0">
              <a:latin typeface="Cambria" panose="02040503050406030204" pitchFamily="18" charset="0"/>
              <a:ea typeface="Cambria" panose="02040503050406030204" pitchFamily="18" charset="0"/>
            </a:rPr>
            <a:t>22</a:t>
          </a:r>
          <a:r>
            <a:rPr lang="es-ES" b="0" dirty="0">
              <a:latin typeface="Cambria" panose="02040503050406030204" pitchFamily="18" charset="0"/>
              <a:ea typeface="Cambria" panose="02040503050406030204" pitchFamily="18" charset="0"/>
            </a:rPr>
            <a:t>/0</a:t>
          </a:r>
          <a:r>
            <a:rPr lang="tr-TR" dirty="0">
              <a:latin typeface="Cambria" panose="02040503050406030204" pitchFamily="18" charset="0"/>
              <a:ea typeface="Cambria" panose="02040503050406030204" pitchFamily="18" charset="0"/>
            </a:rPr>
            <a:t>6</a:t>
          </a:r>
          <a:r>
            <a:rPr lang="es-ES" dirty="0">
              <a:latin typeface="Cambria" panose="02040503050406030204" pitchFamily="18" charset="0"/>
              <a:ea typeface="Cambria" panose="02040503050406030204" pitchFamily="18" charset="0"/>
            </a:rPr>
            <a:t>/20</a:t>
          </a:r>
          <a:r>
            <a:rPr lang="tr-TR" dirty="0">
              <a:latin typeface="Cambria" panose="02040503050406030204" pitchFamily="18" charset="0"/>
              <a:ea typeface="Cambria" panose="02040503050406030204" pitchFamily="18" charset="0"/>
            </a:rPr>
            <a:t>21</a:t>
          </a:r>
          <a:endParaRPr lang="es-ES" dirty="0">
            <a:latin typeface="Cambria" panose="02040503050406030204" pitchFamily="18" charset="0"/>
            <a:ea typeface="Cambria" panose="02040503050406030204" pitchFamily="18" charset="0"/>
          </a:endParaRPr>
        </a:p>
      </dgm:t>
    </dgm:pt>
    <dgm:pt modelId="{7EA2C349-1372-48BE-800E-86F506C1657A}" type="parTrans" cxnId="{87B4682E-DD75-47BC-9FAA-830C066A8771}">
      <dgm:prSet/>
      <dgm:spPr/>
      <dgm:t>
        <a:bodyPr/>
        <a:lstStyle/>
        <a:p>
          <a:endParaRPr lang="es-ES"/>
        </a:p>
      </dgm:t>
    </dgm:pt>
    <dgm:pt modelId="{169499CC-89A4-4BF3-9F29-A43519D90ED2}" type="sibTrans" cxnId="{87B4682E-DD75-47BC-9FAA-830C066A8771}">
      <dgm:prSet/>
      <dgm:spPr/>
      <dgm:t>
        <a:bodyPr/>
        <a:lstStyle/>
        <a:p>
          <a:endParaRPr lang="es-ES"/>
        </a:p>
      </dgm:t>
    </dgm:pt>
    <dgm:pt modelId="{994333C2-5F1B-4D42-A4FF-D9F2B576C807}">
      <dgm:prSet phldrT="[Texto]"/>
      <dgm:spPr/>
      <dgm:t>
        <a:bodyPr/>
        <a:lstStyle/>
        <a:p>
          <a:r>
            <a:rPr lang="es-ES" b="1" dirty="0">
              <a:latin typeface="Cambria" panose="02040503050406030204" pitchFamily="18" charset="0"/>
              <a:ea typeface="Cambria" panose="02040503050406030204" pitchFamily="18" charset="0"/>
            </a:rPr>
            <a:t>Closing </a:t>
          </a:r>
          <a:r>
            <a:rPr lang="es-ES" dirty="0">
              <a:latin typeface="Cambria" panose="02040503050406030204" pitchFamily="18" charset="0"/>
              <a:ea typeface="Cambria" panose="02040503050406030204" pitchFamily="18" charset="0"/>
            </a:rPr>
            <a:t>1</a:t>
          </a:r>
          <a:r>
            <a:rPr lang="tr-TR" dirty="0">
              <a:latin typeface="Cambria" panose="02040503050406030204" pitchFamily="18" charset="0"/>
              <a:ea typeface="Cambria" panose="02040503050406030204" pitchFamily="18" charset="0"/>
            </a:rPr>
            <a:t>2</a:t>
          </a:r>
          <a:r>
            <a:rPr lang="es-ES" dirty="0">
              <a:latin typeface="Cambria" panose="02040503050406030204" pitchFamily="18" charset="0"/>
              <a:ea typeface="Cambria" panose="02040503050406030204" pitchFamily="18" charset="0"/>
            </a:rPr>
            <a:t>/</a:t>
          </a:r>
          <a:r>
            <a:rPr lang="tr-TR" dirty="0">
              <a:latin typeface="Cambria" panose="02040503050406030204" pitchFamily="18" charset="0"/>
              <a:ea typeface="Cambria" panose="02040503050406030204" pitchFamily="18" charset="0"/>
            </a:rPr>
            <a:t>10</a:t>
          </a:r>
          <a:r>
            <a:rPr lang="es-ES" dirty="0">
              <a:latin typeface="Cambria" panose="02040503050406030204" pitchFamily="18" charset="0"/>
              <a:ea typeface="Cambria" panose="02040503050406030204" pitchFamily="18" charset="0"/>
            </a:rPr>
            <a:t>/20</a:t>
          </a:r>
          <a:r>
            <a:rPr lang="tr-TR" dirty="0">
              <a:latin typeface="Cambria" panose="02040503050406030204" pitchFamily="18" charset="0"/>
              <a:ea typeface="Cambria" panose="02040503050406030204" pitchFamily="18" charset="0"/>
            </a:rPr>
            <a:t>21</a:t>
          </a:r>
          <a:endParaRPr lang="es-ES" dirty="0">
            <a:latin typeface="Cambria" panose="02040503050406030204" pitchFamily="18" charset="0"/>
            <a:ea typeface="Cambria" panose="02040503050406030204" pitchFamily="18" charset="0"/>
          </a:endParaRPr>
        </a:p>
      </dgm:t>
    </dgm:pt>
    <dgm:pt modelId="{F4A9F269-0359-4CC7-B7D6-5374F47A67AB}" type="parTrans" cxnId="{46CAC49D-01D0-47EF-992B-A2332A12EDAF}">
      <dgm:prSet/>
      <dgm:spPr/>
      <dgm:t>
        <a:bodyPr/>
        <a:lstStyle/>
        <a:p>
          <a:endParaRPr lang="es-ES"/>
        </a:p>
      </dgm:t>
    </dgm:pt>
    <dgm:pt modelId="{6172A7EB-6546-4C37-8DFF-B3F1CA8C349A}" type="sibTrans" cxnId="{46CAC49D-01D0-47EF-992B-A2332A12EDAF}">
      <dgm:prSet/>
      <dgm:spPr/>
      <dgm:t>
        <a:bodyPr/>
        <a:lstStyle/>
        <a:p>
          <a:endParaRPr lang="es-ES"/>
        </a:p>
      </dgm:t>
    </dgm:pt>
    <dgm:pt modelId="{BBB619C0-657F-4C07-A692-829852F8A013}">
      <dgm:prSet phldrT="[Texto]"/>
      <dgm:spPr/>
      <dgm:t>
        <a:bodyPr/>
        <a:lstStyle/>
        <a:p>
          <a:r>
            <a:rPr lang="es-ES" b="1" dirty="0">
              <a:latin typeface="Cambria" panose="02040503050406030204" pitchFamily="18" charset="0"/>
              <a:ea typeface="Cambria" panose="02040503050406030204" pitchFamily="18" charset="0"/>
            </a:rPr>
            <a:t>Proposals evaluation  </a:t>
          </a:r>
          <a:r>
            <a:rPr lang="tr-TR" b="0" dirty="0">
              <a:latin typeface="Cambria" panose="02040503050406030204" pitchFamily="18" charset="0"/>
              <a:ea typeface="Cambria" panose="02040503050406030204" pitchFamily="18" charset="0"/>
            </a:rPr>
            <a:t>2022</a:t>
          </a:r>
          <a:endParaRPr lang="es-ES" b="0" dirty="0">
            <a:latin typeface="Cambria" panose="02040503050406030204" pitchFamily="18" charset="0"/>
            <a:ea typeface="Cambria" panose="02040503050406030204" pitchFamily="18" charset="0"/>
          </a:endParaRPr>
        </a:p>
      </dgm:t>
    </dgm:pt>
    <dgm:pt modelId="{B976F6EC-1618-430F-B4CF-AA1634499127}" type="parTrans" cxnId="{BD4E8843-109F-4A6F-8A2C-08F869B59C10}">
      <dgm:prSet/>
      <dgm:spPr/>
      <dgm:t>
        <a:bodyPr/>
        <a:lstStyle/>
        <a:p>
          <a:endParaRPr lang="es-ES"/>
        </a:p>
      </dgm:t>
    </dgm:pt>
    <dgm:pt modelId="{891D169F-B64C-4F63-99CB-A2C1BBDABCF4}" type="sibTrans" cxnId="{BD4E8843-109F-4A6F-8A2C-08F869B59C10}">
      <dgm:prSet/>
      <dgm:spPr/>
      <dgm:t>
        <a:bodyPr/>
        <a:lstStyle/>
        <a:p>
          <a:endParaRPr lang="es-ES"/>
        </a:p>
      </dgm:t>
    </dgm:pt>
    <dgm:pt modelId="{BF72F4D9-DB61-4909-B753-3BCD4EA3CC7F}">
      <dgm:prSet phldrT="[Texto]"/>
      <dgm:spPr/>
      <dgm:t>
        <a:bodyPr/>
        <a:lstStyle/>
        <a:p>
          <a:r>
            <a:rPr lang="es-ES" b="1" dirty="0">
              <a:latin typeface="Cambria" panose="02040503050406030204" pitchFamily="18" charset="0"/>
              <a:ea typeface="Cambria" panose="02040503050406030204" pitchFamily="18" charset="0"/>
            </a:rPr>
            <a:t>Evaluation Results </a:t>
          </a:r>
          <a:r>
            <a:rPr lang="es-ES" dirty="0">
              <a:latin typeface="Cambria" panose="02040503050406030204" pitchFamily="18" charset="0"/>
              <a:ea typeface="Cambria" panose="02040503050406030204" pitchFamily="18" charset="0"/>
            </a:rPr>
            <a:t>0</a:t>
          </a:r>
          <a:r>
            <a:rPr lang="tr-TR" dirty="0">
              <a:latin typeface="Cambria" panose="02040503050406030204" pitchFamily="18" charset="0"/>
              <a:ea typeface="Cambria" panose="02040503050406030204" pitchFamily="18" charset="0"/>
            </a:rPr>
            <a:t>3</a:t>
          </a:r>
          <a:r>
            <a:rPr lang="es-ES" dirty="0">
              <a:latin typeface="Cambria" panose="02040503050406030204" pitchFamily="18" charset="0"/>
              <a:ea typeface="Cambria" panose="02040503050406030204" pitchFamily="18" charset="0"/>
            </a:rPr>
            <a:t>/202</a:t>
          </a:r>
          <a:r>
            <a:rPr lang="tr-TR" dirty="0">
              <a:latin typeface="Cambria" panose="02040503050406030204" pitchFamily="18" charset="0"/>
              <a:ea typeface="Cambria" panose="02040503050406030204" pitchFamily="18" charset="0"/>
            </a:rPr>
            <a:t>2</a:t>
          </a:r>
          <a:endParaRPr lang="es-ES" dirty="0">
            <a:latin typeface="Cambria" panose="02040503050406030204" pitchFamily="18" charset="0"/>
            <a:ea typeface="Cambria" panose="02040503050406030204" pitchFamily="18" charset="0"/>
          </a:endParaRPr>
        </a:p>
      </dgm:t>
    </dgm:pt>
    <dgm:pt modelId="{0893D31A-0BD9-432D-A45A-A4E633C2FE0C}" type="parTrans" cxnId="{C20878A7-5070-490A-BEE5-56C4A3397508}">
      <dgm:prSet/>
      <dgm:spPr/>
      <dgm:t>
        <a:bodyPr/>
        <a:lstStyle/>
        <a:p>
          <a:endParaRPr lang="es-ES"/>
        </a:p>
      </dgm:t>
    </dgm:pt>
    <dgm:pt modelId="{BAE93AD3-0E8C-4CFF-8FC3-3C530130406F}" type="sibTrans" cxnId="{C20878A7-5070-490A-BEE5-56C4A3397508}">
      <dgm:prSet/>
      <dgm:spPr/>
      <dgm:t>
        <a:bodyPr/>
        <a:lstStyle/>
        <a:p>
          <a:endParaRPr lang="es-ES"/>
        </a:p>
      </dgm:t>
    </dgm:pt>
    <dgm:pt modelId="{F0213E8E-881B-46BA-AB1C-94AAB723A2C6}">
      <dgm:prSet phldrT="[Texto]"/>
      <dgm:spPr/>
      <dgm:t>
        <a:bodyPr/>
        <a:lstStyle/>
        <a:p>
          <a:r>
            <a:rPr lang="es-ES" b="1" dirty="0">
              <a:latin typeface="Cambria" panose="02040503050406030204" pitchFamily="18" charset="0"/>
              <a:ea typeface="Cambria" panose="02040503050406030204" pitchFamily="18" charset="0"/>
            </a:rPr>
            <a:t>GA signature</a:t>
          </a:r>
          <a:r>
            <a:rPr lang="es-ES" dirty="0">
              <a:latin typeface="Cambria" panose="02040503050406030204" pitchFamily="18" charset="0"/>
              <a:ea typeface="Cambria" panose="02040503050406030204" pitchFamily="18" charset="0"/>
            </a:rPr>
            <a:t> 0</a:t>
          </a:r>
          <a:r>
            <a:rPr lang="tr-TR" dirty="0">
              <a:latin typeface="Cambria" panose="02040503050406030204" pitchFamily="18" charset="0"/>
              <a:ea typeface="Cambria" panose="02040503050406030204" pitchFamily="18" charset="0"/>
            </a:rPr>
            <a:t>6</a:t>
          </a:r>
          <a:r>
            <a:rPr lang="es-ES" dirty="0">
              <a:latin typeface="Cambria" panose="02040503050406030204" pitchFamily="18" charset="0"/>
              <a:ea typeface="Cambria" panose="02040503050406030204" pitchFamily="18" charset="0"/>
            </a:rPr>
            <a:t>/202</a:t>
          </a:r>
          <a:r>
            <a:rPr lang="tr-TR" dirty="0">
              <a:latin typeface="Cambria" panose="02040503050406030204" pitchFamily="18" charset="0"/>
              <a:ea typeface="Cambria" panose="02040503050406030204" pitchFamily="18" charset="0"/>
            </a:rPr>
            <a:t>2</a:t>
          </a:r>
          <a:endParaRPr lang="es-ES" dirty="0">
            <a:latin typeface="Cambria" panose="02040503050406030204" pitchFamily="18" charset="0"/>
            <a:ea typeface="Cambria" panose="02040503050406030204" pitchFamily="18" charset="0"/>
          </a:endParaRPr>
        </a:p>
      </dgm:t>
    </dgm:pt>
    <dgm:pt modelId="{A8EF4ACC-12D9-4CE2-A022-C4ED822ECB17}" type="parTrans" cxnId="{3EC951CC-B8EC-410E-B174-986EFBEB2B35}">
      <dgm:prSet/>
      <dgm:spPr/>
      <dgm:t>
        <a:bodyPr/>
        <a:lstStyle/>
        <a:p>
          <a:endParaRPr lang="es-ES"/>
        </a:p>
      </dgm:t>
    </dgm:pt>
    <dgm:pt modelId="{47C2EAA1-1498-4F24-88E0-07FA4A6CBEF7}" type="sibTrans" cxnId="{3EC951CC-B8EC-410E-B174-986EFBEB2B35}">
      <dgm:prSet/>
      <dgm:spPr/>
      <dgm:t>
        <a:bodyPr/>
        <a:lstStyle/>
        <a:p>
          <a:endParaRPr lang="es-ES"/>
        </a:p>
      </dgm:t>
    </dgm:pt>
    <dgm:pt modelId="{F17B920D-E120-4CDE-BD0A-E443134A22E6}" type="pres">
      <dgm:prSet presAssocID="{D026A4A2-E0CC-4574-90D2-150B0589F0DE}" presName="Name0" presStyleCnt="0">
        <dgm:presLayoutVars>
          <dgm:dir/>
          <dgm:animLvl val="lvl"/>
          <dgm:resizeHandles val="exact"/>
        </dgm:presLayoutVars>
      </dgm:prSet>
      <dgm:spPr/>
      <dgm:t>
        <a:bodyPr/>
        <a:lstStyle/>
        <a:p>
          <a:endParaRPr lang="tr-TR"/>
        </a:p>
      </dgm:t>
    </dgm:pt>
    <dgm:pt modelId="{7FB1F5AA-E37A-4F86-868D-6D518A349C94}" type="pres">
      <dgm:prSet presAssocID="{D02B738E-D71F-4877-971D-FA099A1C242E}" presName="parTxOnly" presStyleLbl="node1" presStyleIdx="0" presStyleCnt="5" custScaleX="110674">
        <dgm:presLayoutVars>
          <dgm:chMax val="0"/>
          <dgm:chPref val="0"/>
          <dgm:bulletEnabled val="1"/>
        </dgm:presLayoutVars>
      </dgm:prSet>
      <dgm:spPr/>
      <dgm:t>
        <a:bodyPr/>
        <a:lstStyle/>
        <a:p>
          <a:endParaRPr lang="tr-TR"/>
        </a:p>
      </dgm:t>
    </dgm:pt>
    <dgm:pt modelId="{C8EE5DCD-8EC3-44FA-A238-CEF99BBC3A6E}" type="pres">
      <dgm:prSet presAssocID="{169499CC-89A4-4BF3-9F29-A43519D90ED2}" presName="parTxOnlySpace" presStyleCnt="0"/>
      <dgm:spPr/>
    </dgm:pt>
    <dgm:pt modelId="{77539B14-6E51-4838-BFE4-C126BA25B8F1}" type="pres">
      <dgm:prSet presAssocID="{994333C2-5F1B-4D42-A4FF-D9F2B576C807}" presName="parTxOnly" presStyleLbl="node1" presStyleIdx="1" presStyleCnt="5">
        <dgm:presLayoutVars>
          <dgm:chMax val="0"/>
          <dgm:chPref val="0"/>
          <dgm:bulletEnabled val="1"/>
        </dgm:presLayoutVars>
      </dgm:prSet>
      <dgm:spPr/>
      <dgm:t>
        <a:bodyPr/>
        <a:lstStyle/>
        <a:p>
          <a:endParaRPr lang="tr-TR"/>
        </a:p>
      </dgm:t>
    </dgm:pt>
    <dgm:pt modelId="{8964DCC9-1950-4A5D-9752-36937F741FE9}" type="pres">
      <dgm:prSet presAssocID="{6172A7EB-6546-4C37-8DFF-B3F1CA8C349A}" presName="parTxOnlySpace" presStyleCnt="0"/>
      <dgm:spPr/>
    </dgm:pt>
    <dgm:pt modelId="{CA6CADB0-6E35-4A29-ADE3-7C99E1AFFA8F}" type="pres">
      <dgm:prSet presAssocID="{BBB619C0-657F-4C07-A692-829852F8A013}" presName="parTxOnly" presStyleLbl="node1" presStyleIdx="2" presStyleCnt="5">
        <dgm:presLayoutVars>
          <dgm:chMax val="0"/>
          <dgm:chPref val="0"/>
          <dgm:bulletEnabled val="1"/>
        </dgm:presLayoutVars>
      </dgm:prSet>
      <dgm:spPr/>
      <dgm:t>
        <a:bodyPr/>
        <a:lstStyle/>
        <a:p>
          <a:endParaRPr lang="tr-TR"/>
        </a:p>
      </dgm:t>
    </dgm:pt>
    <dgm:pt modelId="{7E6166C4-EA20-4A44-9ADE-4EA1DDCE7D9F}" type="pres">
      <dgm:prSet presAssocID="{891D169F-B64C-4F63-99CB-A2C1BBDABCF4}" presName="parTxOnlySpace" presStyleCnt="0"/>
      <dgm:spPr/>
    </dgm:pt>
    <dgm:pt modelId="{A3FE0492-6D70-45FC-9589-6979581C69F5}" type="pres">
      <dgm:prSet presAssocID="{BF72F4D9-DB61-4909-B753-3BCD4EA3CC7F}" presName="parTxOnly" presStyleLbl="node1" presStyleIdx="3" presStyleCnt="5">
        <dgm:presLayoutVars>
          <dgm:chMax val="0"/>
          <dgm:chPref val="0"/>
          <dgm:bulletEnabled val="1"/>
        </dgm:presLayoutVars>
      </dgm:prSet>
      <dgm:spPr/>
      <dgm:t>
        <a:bodyPr/>
        <a:lstStyle/>
        <a:p>
          <a:endParaRPr lang="tr-TR"/>
        </a:p>
      </dgm:t>
    </dgm:pt>
    <dgm:pt modelId="{E5F2E1F1-3C8A-421B-BC03-6E17A8EE4C2E}" type="pres">
      <dgm:prSet presAssocID="{BAE93AD3-0E8C-4CFF-8FC3-3C530130406F}" presName="parTxOnlySpace" presStyleCnt="0"/>
      <dgm:spPr/>
    </dgm:pt>
    <dgm:pt modelId="{D46B8E75-D2A7-4F94-927C-D40B8D3E502A}" type="pres">
      <dgm:prSet presAssocID="{F0213E8E-881B-46BA-AB1C-94AAB723A2C6}" presName="parTxOnly" presStyleLbl="node1" presStyleIdx="4" presStyleCnt="5">
        <dgm:presLayoutVars>
          <dgm:chMax val="0"/>
          <dgm:chPref val="0"/>
          <dgm:bulletEnabled val="1"/>
        </dgm:presLayoutVars>
      </dgm:prSet>
      <dgm:spPr/>
      <dgm:t>
        <a:bodyPr/>
        <a:lstStyle/>
        <a:p>
          <a:endParaRPr lang="tr-TR"/>
        </a:p>
      </dgm:t>
    </dgm:pt>
  </dgm:ptLst>
  <dgm:cxnLst>
    <dgm:cxn modelId="{3EC951CC-B8EC-410E-B174-986EFBEB2B35}" srcId="{D026A4A2-E0CC-4574-90D2-150B0589F0DE}" destId="{F0213E8E-881B-46BA-AB1C-94AAB723A2C6}" srcOrd="4" destOrd="0" parTransId="{A8EF4ACC-12D9-4CE2-A022-C4ED822ECB17}" sibTransId="{47C2EAA1-1498-4F24-88E0-07FA4A6CBEF7}"/>
    <dgm:cxn modelId="{EA3427F7-B2CA-44A6-9741-819A9A0A5E80}" type="presOf" srcId="{D026A4A2-E0CC-4574-90D2-150B0589F0DE}" destId="{F17B920D-E120-4CDE-BD0A-E443134A22E6}" srcOrd="0" destOrd="0" presId="urn:microsoft.com/office/officeart/2005/8/layout/chevron1"/>
    <dgm:cxn modelId="{46CAC49D-01D0-47EF-992B-A2332A12EDAF}" srcId="{D026A4A2-E0CC-4574-90D2-150B0589F0DE}" destId="{994333C2-5F1B-4D42-A4FF-D9F2B576C807}" srcOrd="1" destOrd="0" parTransId="{F4A9F269-0359-4CC7-B7D6-5374F47A67AB}" sibTransId="{6172A7EB-6546-4C37-8DFF-B3F1CA8C349A}"/>
    <dgm:cxn modelId="{BD4E8843-109F-4A6F-8A2C-08F869B59C10}" srcId="{D026A4A2-E0CC-4574-90D2-150B0589F0DE}" destId="{BBB619C0-657F-4C07-A692-829852F8A013}" srcOrd="2" destOrd="0" parTransId="{B976F6EC-1618-430F-B4CF-AA1634499127}" sibTransId="{891D169F-B64C-4F63-99CB-A2C1BBDABCF4}"/>
    <dgm:cxn modelId="{54C49346-82EB-40F3-96A4-68C721F41286}" type="presOf" srcId="{BBB619C0-657F-4C07-A692-829852F8A013}" destId="{CA6CADB0-6E35-4A29-ADE3-7C99E1AFFA8F}" srcOrd="0" destOrd="0" presId="urn:microsoft.com/office/officeart/2005/8/layout/chevron1"/>
    <dgm:cxn modelId="{E25C547A-C7F8-49C7-A9C1-F33CD8DE9FF0}" type="presOf" srcId="{994333C2-5F1B-4D42-A4FF-D9F2B576C807}" destId="{77539B14-6E51-4838-BFE4-C126BA25B8F1}" srcOrd="0" destOrd="0" presId="urn:microsoft.com/office/officeart/2005/8/layout/chevron1"/>
    <dgm:cxn modelId="{D9555551-C64C-4C3D-B723-E66AE365F8D7}" type="presOf" srcId="{F0213E8E-881B-46BA-AB1C-94AAB723A2C6}" destId="{D46B8E75-D2A7-4F94-927C-D40B8D3E502A}" srcOrd="0" destOrd="0" presId="urn:microsoft.com/office/officeart/2005/8/layout/chevron1"/>
    <dgm:cxn modelId="{10332AA8-3323-48D3-A14A-A780A494C612}" type="presOf" srcId="{BF72F4D9-DB61-4909-B753-3BCD4EA3CC7F}" destId="{A3FE0492-6D70-45FC-9589-6979581C69F5}" srcOrd="0" destOrd="0" presId="urn:microsoft.com/office/officeart/2005/8/layout/chevron1"/>
    <dgm:cxn modelId="{87B4682E-DD75-47BC-9FAA-830C066A8771}" srcId="{D026A4A2-E0CC-4574-90D2-150B0589F0DE}" destId="{D02B738E-D71F-4877-971D-FA099A1C242E}" srcOrd="0" destOrd="0" parTransId="{7EA2C349-1372-48BE-800E-86F506C1657A}" sibTransId="{169499CC-89A4-4BF3-9F29-A43519D90ED2}"/>
    <dgm:cxn modelId="{5BB4F33D-C9AE-4488-B557-D433CD0790D2}" type="presOf" srcId="{D02B738E-D71F-4877-971D-FA099A1C242E}" destId="{7FB1F5AA-E37A-4F86-868D-6D518A349C94}" srcOrd="0" destOrd="0" presId="urn:microsoft.com/office/officeart/2005/8/layout/chevron1"/>
    <dgm:cxn modelId="{C20878A7-5070-490A-BEE5-56C4A3397508}" srcId="{D026A4A2-E0CC-4574-90D2-150B0589F0DE}" destId="{BF72F4D9-DB61-4909-B753-3BCD4EA3CC7F}" srcOrd="3" destOrd="0" parTransId="{0893D31A-0BD9-432D-A45A-A4E633C2FE0C}" sibTransId="{BAE93AD3-0E8C-4CFF-8FC3-3C530130406F}"/>
    <dgm:cxn modelId="{43762B04-5EE2-4D46-822B-FD46F2EB3DC2}" type="presParOf" srcId="{F17B920D-E120-4CDE-BD0A-E443134A22E6}" destId="{7FB1F5AA-E37A-4F86-868D-6D518A349C94}" srcOrd="0" destOrd="0" presId="urn:microsoft.com/office/officeart/2005/8/layout/chevron1"/>
    <dgm:cxn modelId="{1CF91317-0366-48EB-BAD3-EFD84D8347F3}" type="presParOf" srcId="{F17B920D-E120-4CDE-BD0A-E443134A22E6}" destId="{C8EE5DCD-8EC3-44FA-A238-CEF99BBC3A6E}" srcOrd="1" destOrd="0" presId="urn:microsoft.com/office/officeart/2005/8/layout/chevron1"/>
    <dgm:cxn modelId="{1BF4B40A-162F-4105-8911-33BE7929E582}" type="presParOf" srcId="{F17B920D-E120-4CDE-BD0A-E443134A22E6}" destId="{77539B14-6E51-4838-BFE4-C126BA25B8F1}" srcOrd="2" destOrd="0" presId="urn:microsoft.com/office/officeart/2005/8/layout/chevron1"/>
    <dgm:cxn modelId="{171A3949-F133-4DFD-BD5B-ACDEFF759FEF}" type="presParOf" srcId="{F17B920D-E120-4CDE-BD0A-E443134A22E6}" destId="{8964DCC9-1950-4A5D-9752-36937F741FE9}" srcOrd="3" destOrd="0" presId="urn:microsoft.com/office/officeart/2005/8/layout/chevron1"/>
    <dgm:cxn modelId="{0DD5FBDC-D04F-4A35-B1C8-D9ADC7CA0846}" type="presParOf" srcId="{F17B920D-E120-4CDE-BD0A-E443134A22E6}" destId="{CA6CADB0-6E35-4A29-ADE3-7C99E1AFFA8F}" srcOrd="4" destOrd="0" presId="urn:microsoft.com/office/officeart/2005/8/layout/chevron1"/>
    <dgm:cxn modelId="{AF2B01A5-2ABA-4689-8876-571697F77D2E}" type="presParOf" srcId="{F17B920D-E120-4CDE-BD0A-E443134A22E6}" destId="{7E6166C4-EA20-4A44-9ADE-4EA1DDCE7D9F}" srcOrd="5" destOrd="0" presId="urn:microsoft.com/office/officeart/2005/8/layout/chevron1"/>
    <dgm:cxn modelId="{B13D757D-4587-4034-83D4-150C31D63E0A}" type="presParOf" srcId="{F17B920D-E120-4CDE-BD0A-E443134A22E6}" destId="{A3FE0492-6D70-45FC-9589-6979581C69F5}" srcOrd="6" destOrd="0" presId="urn:microsoft.com/office/officeart/2005/8/layout/chevron1"/>
    <dgm:cxn modelId="{8CFBBEFD-7980-442C-B652-71D2B2CAF471}" type="presParOf" srcId="{F17B920D-E120-4CDE-BD0A-E443134A22E6}" destId="{E5F2E1F1-3C8A-421B-BC03-6E17A8EE4C2E}" srcOrd="7" destOrd="0" presId="urn:microsoft.com/office/officeart/2005/8/layout/chevron1"/>
    <dgm:cxn modelId="{5C3417C5-9764-4A5A-8968-59E2B05339E3}" type="presParOf" srcId="{F17B920D-E120-4CDE-BD0A-E443134A22E6}" destId="{D46B8E75-D2A7-4F94-927C-D40B8D3E502A}"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9004D-607D-43A4-BC27-84D0E08D4E66}">
      <dsp:nvSpPr>
        <dsp:cNvPr id="0" name=""/>
        <dsp:cNvSpPr/>
      </dsp:nvSpPr>
      <dsp:spPr>
        <a:xfrm>
          <a:off x="1006468" y="829640"/>
          <a:ext cx="1740605" cy="17406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a:t>Marie </a:t>
          </a:r>
          <a:r>
            <a:rPr lang="es-ES" sz="1700" kern="1200" dirty="0" err="1"/>
            <a:t>Sklodowska</a:t>
          </a:r>
          <a:r>
            <a:rPr lang="es-ES" sz="1700" kern="1200" dirty="0"/>
            <a:t> Curie </a:t>
          </a:r>
          <a:r>
            <a:rPr lang="es-ES" sz="1700" kern="1200" dirty="0" err="1"/>
            <a:t>Actions</a:t>
          </a:r>
          <a:r>
            <a:rPr lang="es-ES" sz="1700" kern="1200" dirty="0"/>
            <a:t> (MSCA)</a:t>
          </a:r>
        </a:p>
      </dsp:txBody>
      <dsp:txXfrm>
        <a:off x="1261374" y="1084546"/>
        <a:ext cx="1230793" cy="1230793"/>
      </dsp:txXfrm>
    </dsp:sp>
    <dsp:sp modelId="{2AF53D8C-5E4D-4176-9A29-748271C60D07}">
      <dsp:nvSpPr>
        <dsp:cNvPr id="0" name=""/>
        <dsp:cNvSpPr/>
      </dsp:nvSpPr>
      <dsp:spPr>
        <a:xfrm>
          <a:off x="1441619" y="132365"/>
          <a:ext cx="870302" cy="87030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a:t>Training</a:t>
          </a:r>
        </a:p>
      </dsp:txBody>
      <dsp:txXfrm>
        <a:off x="1569072" y="259818"/>
        <a:ext cx="615396" cy="615396"/>
      </dsp:txXfrm>
    </dsp:sp>
    <dsp:sp modelId="{CF21400A-8B26-4AB6-8BAB-925706A04D20}">
      <dsp:nvSpPr>
        <dsp:cNvPr id="0" name=""/>
        <dsp:cNvSpPr/>
      </dsp:nvSpPr>
      <dsp:spPr>
        <a:xfrm>
          <a:off x="2422329" y="1831005"/>
          <a:ext cx="870302" cy="87030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err="1"/>
            <a:t>Mobility</a:t>
          </a:r>
          <a:endParaRPr lang="es-ES" sz="1300" kern="1200" dirty="0"/>
        </a:p>
      </dsp:txBody>
      <dsp:txXfrm>
        <a:off x="2549782" y="1958458"/>
        <a:ext cx="615396" cy="615396"/>
      </dsp:txXfrm>
    </dsp:sp>
    <dsp:sp modelId="{BF317550-DA25-47A4-A1D2-151D537FBDEE}">
      <dsp:nvSpPr>
        <dsp:cNvPr id="0" name=""/>
        <dsp:cNvSpPr/>
      </dsp:nvSpPr>
      <dsp:spPr>
        <a:xfrm>
          <a:off x="460909" y="1831005"/>
          <a:ext cx="870302" cy="87030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err="1"/>
            <a:t>Career</a:t>
          </a:r>
          <a:endParaRPr lang="es-ES" sz="1300" kern="1200" dirty="0"/>
        </a:p>
      </dsp:txBody>
      <dsp:txXfrm>
        <a:off x="588362" y="1958458"/>
        <a:ext cx="615396" cy="615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F0015-53E4-344F-8703-E46B66A31C4F}">
      <dsp:nvSpPr>
        <dsp:cNvPr id="0" name=""/>
        <dsp:cNvSpPr/>
      </dsp:nvSpPr>
      <dsp:spPr>
        <a:xfrm>
          <a:off x="686308" y="369962"/>
          <a:ext cx="2508038" cy="87100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83E8E8-AE41-1549-AC2E-C7701C554EE5}">
      <dsp:nvSpPr>
        <dsp:cNvPr id="0" name=""/>
        <dsp:cNvSpPr/>
      </dsp:nvSpPr>
      <dsp:spPr>
        <a:xfrm>
          <a:off x="1701189" y="2502767"/>
          <a:ext cx="486054" cy="311074"/>
        </a:xfrm>
        <a:prstGeom prst="downArrow">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237A570D-BC3B-C147-B062-00E53A64AE87}">
      <dsp:nvSpPr>
        <dsp:cNvPr id="0" name=""/>
        <dsp:cNvSpPr/>
      </dsp:nvSpPr>
      <dsp:spPr>
        <a:xfrm>
          <a:off x="777686" y="2751626"/>
          <a:ext cx="2333059" cy="583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1" kern="1200" dirty="0">
              <a:solidFill>
                <a:schemeClr val="tx2"/>
              </a:solidFill>
              <a:latin typeface="Cambria" panose="02040503050406030204" pitchFamily="18" charset="0"/>
              <a:ea typeface="Cambria" panose="02040503050406030204" pitchFamily="18" charset="0"/>
            </a:rPr>
            <a:t>POSTDOCTORAL</a:t>
          </a:r>
          <a:r>
            <a:rPr lang="en-GB" sz="1400" b="1" kern="1200" dirty="0">
              <a:solidFill>
                <a:schemeClr val="tx2"/>
              </a:solidFill>
              <a:latin typeface="Cambria" panose="02040503050406030204" pitchFamily="18" charset="0"/>
              <a:ea typeface="Cambria" panose="02040503050406030204" pitchFamily="18" charset="0"/>
            </a:rPr>
            <a:t> FELLOWSHIP</a:t>
          </a:r>
        </a:p>
      </dsp:txBody>
      <dsp:txXfrm>
        <a:off x="777686" y="2751626"/>
        <a:ext cx="2333059" cy="583264"/>
      </dsp:txXfrm>
    </dsp:sp>
    <dsp:sp modelId="{186E3A71-BB9D-554C-B85F-F01B346C6707}">
      <dsp:nvSpPr>
        <dsp:cNvPr id="0" name=""/>
        <dsp:cNvSpPr/>
      </dsp:nvSpPr>
      <dsp:spPr>
        <a:xfrm>
          <a:off x="1598145" y="1308240"/>
          <a:ext cx="874897" cy="8748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kern="1200" dirty="0"/>
            <a:t>HOST INSTITUTION</a:t>
          </a:r>
        </a:p>
      </dsp:txBody>
      <dsp:txXfrm>
        <a:off x="1726271" y="1436366"/>
        <a:ext cx="618645" cy="618645"/>
      </dsp:txXfrm>
    </dsp:sp>
    <dsp:sp modelId="{77EBB245-2C75-2642-AF98-C13D34F376AF}">
      <dsp:nvSpPr>
        <dsp:cNvPr id="0" name=""/>
        <dsp:cNvSpPr/>
      </dsp:nvSpPr>
      <dsp:spPr>
        <a:xfrm>
          <a:off x="854491" y="632118"/>
          <a:ext cx="1110130" cy="91440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kern="1200" dirty="0"/>
            <a:t>FELLOW</a:t>
          </a:r>
        </a:p>
      </dsp:txBody>
      <dsp:txXfrm>
        <a:off x="1017066" y="766030"/>
        <a:ext cx="784980" cy="646583"/>
      </dsp:txXfrm>
    </dsp:sp>
    <dsp:sp modelId="{192EDC2A-C345-4B4C-A63E-7E0AFFCE41FD}">
      <dsp:nvSpPr>
        <dsp:cNvPr id="0" name=""/>
        <dsp:cNvSpPr/>
      </dsp:nvSpPr>
      <dsp:spPr>
        <a:xfrm>
          <a:off x="1745225" y="339996"/>
          <a:ext cx="1117339" cy="1075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kern="1200" dirty="0"/>
            <a:t>SUPERVISOR</a:t>
          </a:r>
        </a:p>
      </dsp:txBody>
      <dsp:txXfrm>
        <a:off x="1908856" y="497512"/>
        <a:ext cx="790077" cy="760557"/>
      </dsp:txXfrm>
    </dsp:sp>
    <dsp:sp modelId="{A003B9E9-D9BC-2A43-97C1-2C9153E607B8}">
      <dsp:nvSpPr>
        <dsp:cNvPr id="0" name=""/>
        <dsp:cNvSpPr/>
      </dsp:nvSpPr>
      <dsp:spPr>
        <a:xfrm>
          <a:off x="583264" y="263030"/>
          <a:ext cx="2721902" cy="2177521"/>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B1F5AA-E37A-4F86-868D-6D518A349C94}">
      <dsp:nvSpPr>
        <dsp:cNvPr id="0" name=""/>
        <dsp:cNvSpPr/>
      </dsp:nvSpPr>
      <dsp:spPr>
        <a:xfrm>
          <a:off x="1212" y="651714"/>
          <a:ext cx="2055835" cy="7430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ES" sz="1500" b="1" kern="1200" dirty="0">
              <a:latin typeface="Cambria" panose="02040503050406030204" pitchFamily="18" charset="0"/>
              <a:ea typeface="Cambria" panose="02040503050406030204" pitchFamily="18" charset="0"/>
            </a:rPr>
            <a:t>Publication </a:t>
          </a:r>
          <a:r>
            <a:rPr lang="tr-TR" sz="1500" b="0" kern="1200" dirty="0">
              <a:latin typeface="Cambria" panose="02040503050406030204" pitchFamily="18" charset="0"/>
              <a:ea typeface="Cambria" panose="02040503050406030204" pitchFamily="18" charset="0"/>
            </a:rPr>
            <a:t>22</a:t>
          </a:r>
          <a:r>
            <a:rPr lang="es-ES" sz="1500" b="0" kern="1200" dirty="0">
              <a:latin typeface="Cambria" panose="02040503050406030204" pitchFamily="18" charset="0"/>
              <a:ea typeface="Cambria" panose="02040503050406030204" pitchFamily="18" charset="0"/>
            </a:rPr>
            <a:t>/0</a:t>
          </a:r>
          <a:r>
            <a:rPr lang="tr-TR" sz="1500" kern="1200" dirty="0">
              <a:latin typeface="Cambria" panose="02040503050406030204" pitchFamily="18" charset="0"/>
              <a:ea typeface="Cambria" panose="02040503050406030204" pitchFamily="18" charset="0"/>
            </a:rPr>
            <a:t>6</a:t>
          </a:r>
          <a:r>
            <a:rPr lang="es-ES" sz="1500" kern="1200" dirty="0">
              <a:latin typeface="Cambria" panose="02040503050406030204" pitchFamily="18" charset="0"/>
              <a:ea typeface="Cambria" panose="02040503050406030204" pitchFamily="18" charset="0"/>
            </a:rPr>
            <a:t>/20</a:t>
          </a:r>
          <a:r>
            <a:rPr lang="tr-TR" sz="1500" kern="1200" dirty="0">
              <a:latin typeface="Cambria" panose="02040503050406030204" pitchFamily="18" charset="0"/>
              <a:ea typeface="Cambria" panose="02040503050406030204" pitchFamily="18" charset="0"/>
            </a:rPr>
            <a:t>21</a:t>
          </a:r>
          <a:endParaRPr lang="es-ES" sz="1500" kern="1200" dirty="0">
            <a:latin typeface="Cambria" panose="02040503050406030204" pitchFamily="18" charset="0"/>
            <a:ea typeface="Cambria" panose="02040503050406030204" pitchFamily="18" charset="0"/>
          </a:endParaRPr>
        </a:p>
      </dsp:txBody>
      <dsp:txXfrm>
        <a:off x="372724" y="651714"/>
        <a:ext cx="1312811" cy="743024"/>
      </dsp:txXfrm>
    </dsp:sp>
    <dsp:sp modelId="{77539B14-6E51-4838-BFE4-C126BA25B8F1}">
      <dsp:nvSpPr>
        <dsp:cNvPr id="0" name=""/>
        <dsp:cNvSpPr/>
      </dsp:nvSpPr>
      <dsp:spPr>
        <a:xfrm>
          <a:off x="1871292" y="651714"/>
          <a:ext cx="1857560" cy="7430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ES" sz="1500" b="1" kern="1200" dirty="0">
              <a:latin typeface="Cambria" panose="02040503050406030204" pitchFamily="18" charset="0"/>
              <a:ea typeface="Cambria" panose="02040503050406030204" pitchFamily="18" charset="0"/>
            </a:rPr>
            <a:t>Closing </a:t>
          </a:r>
          <a:r>
            <a:rPr lang="es-ES" sz="1500" kern="1200" dirty="0">
              <a:latin typeface="Cambria" panose="02040503050406030204" pitchFamily="18" charset="0"/>
              <a:ea typeface="Cambria" panose="02040503050406030204" pitchFamily="18" charset="0"/>
            </a:rPr>
            <a:t>1</a:t>
          </a:r>
          <a:r>
            <a:rPr lang="tr-TR" sz="1500" kern="1200" dirty="0">
              <a:latin typeface="Cambria" panose="02040503050406030204" pitchFamily="18" charset="0"/>
              <a:ea typeface="Cambria" panose="02040503050406030204" pitchFamily="18" charset="0"/>
            </a:rPr>
            <a:t>2</a:t>
          </a:r>
          <a:r>
            <a:rPr lang="es-ES" sz="1500" kern="1200" dirty="0">
              <a:latin typeface="Cambria" panose="02040503050406030204" pitchFamily="18" charset="0"/>
              <a:ea typeface="Cambria" panose="02040503050406030204" pitchFamily="18" charset="0"/>
            </a:rPr>
            <a:t>/</a:t>
          </a:r>
          <a:r>
            <a:rPr lang="tr-TR" sz="1500" kern="1200" dirty="0">
              <a:latin typeface="Cambria" panose="02040503050406030204" pitchFamily="18" charset="0"/>
              <a:ea typeface="Cambria" panose="02040503050406030204" pitchFamily="18" charset="0"/>
            </a:rPr>
            <a:t>10</a:t>
          </a:r>
          <a:r>
            <a:rPr lang="es-ES" sz="1500" kern="1200" dirty="0">
              <a:latin typeface="Cambria" panose="02040503050406030204" pitchFamily="18" charset="0"/>
              <a:ea typeface="Cambria" panose="02040503050406030204" pitchFamily="18" charset="0"/>
            </a:rPr>
            <a:t>/20</a:t>
          </a:r>
          <a:r>
            <a:rPr lang="tr-TR" sz="1500" kern="1200" dirty="0">
              <a:latin typeface="Cambria" panose="02040503050406030204" pitchFamily="18" charset="0"/>
              <a:ea typeface="Cambria" panose="02040503050406030204" pitchFamily="18" charset="0"/>
            </a:rPr>
            <a:t>21</a:t>
          </a:r>
          <a:endParaRPr lang="es-ES" sz="1500" kern="1200" dirty="0">
            <a:latin typeface="Cambria" panose="02040503050406030204" pitchFamily="18" charset="0"/>
            <a:ea typeface="Cambria" panose="02040503050406030204" pitchFamily="18" charset="0"/>
          </a:endParaRPr>
        </a:p>
      </dsp:txBody>
      <dsp:txXfrm>
        <a:off x="2242804" y="651714"/>
        <a:ext cx="1114536" cy="743024"/>
      </dsp:txXfrm>
    </dsp:sp>
    <dsp:sp modelId="{CA6CADB0-6E35-4A29-ADE3-7C99E1AFFA8F}">
      <dsp:nvSpPr>
        <dsp:cNvPr id="0" name=""/>
        <dsp:cNvSpPr/>
      </dsp:nvSpPr>
      <dsp:spPr>
        <a:xfrm>
          <a:off x="3543096" y="651714"/>
          <a:ext cx="1857560" cy="7430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ES" sz="1500" b="1" kern="1200" dirty="0">
              <a:latin typeface="Cambria" panose="02040503050406030204" pitchFamily="18" charset="0"/>
              <a:ea typeface="Cambria" panose="02040503050406030204" pitchFamily="18" charset="0"/>
            </a:rPr>
            <a:t>Proposals evaluation  </a:t>
          </a:r>
          <a:r>
            <a:rPr lang="tr-TR" sz="1500" b="0" kern="1200" dirty="0">
              <a:latin typeface="Cambria" panose="02040503050406030204" pitchFamily="18" charset="0"/>
              <a:ea typeface="Cambria" panose="02040503050406030204" pitchFamily="18" charset="0"/>
            </a:rPr>
            <a:t>2022</a:t>
          </a:r>
          <a:endParaRPr lang="es-ES" sz="1500" b="0" kern="1200" dirty="0">
            <a:latin typeface="Cambria" panose="02040503050406030204" pitchFamily="18" charset="0"/>
            <a:ea typeface="Cambria" panose="02040503050406030204" pitchFamily="18" charset="0"/>
          </a:endParaRPr>
        </a:p>
      </dsp:txBody>
      <dsp:txXfrm>
        <a:off x="3914608" y="651714"/>
        <a:ext cx="1114536" cy="743024"/>
      </dsp:txXfrm>
    </dsp:sp>
    <dsp:sp modelId="{A3FE0492-6D70-45FC-9589-6979581C69F5}">
      <dsp:nvSpPr>
        <dsp:cNvPr id="0" name=""/>
        <dsp:cNvSpPr/>
      </dsp:nvSpPr>
      <dsp:spPr>
        <a:xfrm>
          <a:off x="5214900" y="651714"/>
          <a:ext cx="1857560" cy="7430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ES" sz="1500" b="1" kern="1200" dirty="0">
              <a:latin typeface="Cambria" panose="02040503050406030204" pitchFamily="18" charset="0"/>
              <a:ea typeface="Cambria" panose="02040503050406030204" pitchFamily="18" charset="0"/>
            </a:rPr>
            <a:t>Evaluation Results </a:t>
          </a:r>
          <a:r>
            <a:rPr lang="es-ES" sz="1500" kern="1200" dirty="0">
              <a:latin typeface="Cambria" panose="02040503050406030204" pitchFamily="18" charset="0"/>
              <a:ea typeface="Cambria" panose="02040503050406030204" pitchFamily="18" charset="0"/>
            </a:rPr>
            <a:t>0</a:t>
          </a:r>
          <a:r>
            <a:rPr lang="tr-TR" sz="1500" kern="1200" dirty="0">
              <a:latin typeface="Cambria" panose="02040503050406030204" pitchFamily="18" charset="0"/>
              <a:ea typeface="Cambria" panose="02040503050406030204" pitchFamily="18" charset="0"/>
            </a:rPr>
            <a:t>3</a:t>
          </a:r>
          <a:r>
            <a:rPr lang="es-ES" sz="1500" kern="1200" dirty="0">
              <a:latin typeface="Cambria" panose="02040503050406030204" pitchFamily="18" charset="0"/>
              <a:ea typeface="Cambria" panose="02040503050406030204" pitchFamily="18" charset="0"/>
            </a:rPr>
            <a:t>/202</a:t>
          </a:r>
          <a:r>
            <a:rPr lang="tr-TR" sz="1500" kern="1200" dirty="0">
              <a:latin typeface="Cambria" panose="02040503050406030204" pitchFamily="18" charset="0"/>
              <a:ea typeface="Cambria" panose="02040503050406030204" pitchFamily="18" charset="0"/>
            </a:rPr>
            <a:t>2</a:t>
          </a:r>
          <a:endParaRPr lang="es-ES" sz="1500" kern="1200" dirty="0">
            <a:latin typeface="Cambria" panose="02040503050406030204" pitchFamily="18" charset="0"/>
            <a:ea typeface="Cambria" panose="02040503050406030204" pitchFamily="18" charset="0"/>
          </a:endParaRPr>
        </a:p>
      </dsp:txBody>
      <dsp:txXfrm>
        <a:off x="5586412" y="651714"/>
        <a:ext cx="1114536" cy="743024"/>
      </dsp:txXfrm>
    </dsp:sp>
    <dsp:sp modelId="{D46B8E75-D2A7-4F94-927C-D40B8D3E502A}">
      <dsp:nvSpPr>
        <dsp:cNvPr id="0" name=""/>
        <dsp:cNvSpPr/>
      </dsp:nvSpPr>
      <dsp:spPr>
        <a:xfrm>
          <a:off x="6886705" y="651714"/>
          <a:ext cx="1857560" cy="7430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s-ES" sz="1500" b="1" kern="1200" dirty="0">
              <a:latin typeface="Cambria" panose="02040503050406030204" pitchFamily="18" charset="0"/>
              <a:ea typeface="Cambria" panose="02040503050406030204" pitchFamily="18" charset="0"/>
            </a:rPr>
            <a:t>GA signature</a:t>
          </a:r>
          <a:r>
            <a:rPr lang="es-ES" sz="1500" kern="1200" dirty="0">
              <a:latin typeface="Cambria" panose="02040503050406030204" pitchFamily="18" charset="0"/>
              <a:ea typeface="Cambria" panose="02040503050406030204" pitchFamily="18" charset="0"/>
            </a:rPr>
            <a:t> 0</a:t>
          </a:r>
          <a:r>
            <a:rPr lang="tr-TR" sz="1500" kern="1200" dirty="0">
              <a:latin typeface="Cambria" panose="02040503050406030204" pitchFamily="18" charset="0"/>
              <a:ea typeface="Cambria" panose="02040503050406030204" pitchFamily="18" charset="0"/>
            </a:rPr>
            <a:t>6</a:t>
          </a:r>
          <a:r>
            <a:rPr lang="es-ES" sz="1500" kern="1200" dirty="0">
              <a:latin typeface="Cambria" panose="02040503050406030204" pitchFamily="18" charset="0"/>
              <a:ea typeface="Cambria" panose="02040503050406030204" pitchFamily="18" charset="0"/>
            </a:rPr>
            <a:t>/202</a:t>
          </a:r>
          <a:r>
            <a:rPr lang="tr-TR" sz="1500" kern="1200" dirty="0">
              <a:latin typeface="Cambria" panose="02040503050406030204" pitchFamily="18" charset="0"/>
              <a:ea typeface="Cambria" panose="02040503050406030204" pitchFamily="18" charset="0"/>
            </a:rPr>
            <a:t>2</a:t>
          </a:r>
          <a:endParaRPr lang="es-ES" sz="1500" kern="1200" dirty="0">
            <a:latin typeface="Cambria" panose="02040503050406030204" pitchFamily="18" charset="0"/>
            <a:ea typeface="Cambria" panose="02040503050406030204" pitchFamily="18" charset="0"/>
          </a:endParaRPr>
        </a:p>
      </dsp:txBody>
      <dsp:txXfrm>
        <a:off x="7258217" y="651714"/>
        <a:ext cx="1114536" cy="743024"/>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35364A-B1D0-413A-80DF-CDE829153BD7}" type="datetimeFigureOut">
              <a:rPr lang="pl-PL" smtClean="0"/>
              <a:t>04.06.2021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EAB2D7-FAA3-4560-89EF-67CEA7737D91}" type="slidenum">
              <a:rPr lang="pl-PL" smtClean="0"/>
              <a:t>‹#›</a:t>
            </a:fld>
            <a:endParaRPr lang="pl-PL"/>
          </a:p>
        </p:txBody>
      </p:sp>
    </p:spTree>
    <p:extLst>
      <p:ext uri="{BB962C8B-B14F-4D97-AF65-F5344CB8AC3E}">
        <p14:creationId xmlns:p14="http://schemas.microsoft.com/office/powerpoint/2010/main" val="2708955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285750" indent="-285750" algn="just">
              <a:buFont typeface="Wingdings" panose="05000000000000000000" pitchFamily="2" charset="2"/>
              <a:buChar char="v"/>
            </a:pPr>
            <a:r>
              <a:rPr lang="es-ES" dirty="0">
                <a:solidFill>
                  <a:schemeClr val="tx2"/>
                </a:solidFill>
              </a:rPr>
              <a:t>European vision and strategy to support the profesional career development of researchers: support groups, EU projects….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MSCA: training of researchers´ scientific and transferable skills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Ensure Europe´s capacity to attract the best and offer the best conditions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Horizon 2020 Beneficiaries will have to endorse, implement and follow HR Policies. </a:t>
            </a:r>
            <a:r>
              <a:rPr lang="en-US" dirty="0">
                <a:solidFill>
                  <a:schemeClr val="tx2"/>
                </a:solidFill>
              </a:rPr>
              <a:t>The ‘HR Strategy for Researchers’ supports research institutions and funding organizations in the implementation of the Charter &amp; Code in their policies and practices.</a:t>
            </a:r>
            <a:endParaRPr lang="es-ES" dirty="0">
              <a:solidFill>
                <a:schemeClr val="tx2"/>
              </a:solidFill>
            </a:endParaRPr>
          </a:p>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solidFill>
                  <a:prstClr val="black"/>
                </a:solidFill>
              </a:rPr>
              <a:pPr/>
              <a:t>5</a:t>
            </a:fld>
            <a:endParaRPr lang="es-ES">
              <a:solidFill>
                <a:prstClr val="black"/>
              </a:solidFill>
            </a:endParaRPr>
          </a:p>
        </p:txBody>
      </p:sp>
    </p:spTree>
    <p:extLst>
      <p:ext uri="{BB962C8B-B14F-4D97-AF65-F5344CB8AC3E}">
        <p14:creationId xmlns:p14="http://schemas.microsoft.com/office/powerpoint/2010/main" val="4100430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19</a:t>
            </a:fld>
            <a:endParaRPr lang="es-ES"/>
          </a:p>
        </p:txBody>
      </p:sp>
    </p:spTree>
    <p:extLst>
      <p:ext uri="{BB962C8B-B14F-4D97-AF65-F5344CB8AC3E}">
        <p14:creationId xmlns:p14="http://schemas.microsoft.com/office/powerpoint/2010/main" val="1450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8EF23C2A-259F-4937-A19A-BFC075C08454}" type="slidenum">
              <a:rPr lang="es-ES" smtClean="0"/>
              <a:pPr>
                <a:defRPr/>
              </a:pPr>
              <a:t>6</a:t>
            </a:fld>
            <a:endParaRPr lang="es-ES"/>
          </a:p>
        </p:txBody>
      </p:sp>
    </p:spTree>
    <p:extLst>
      <p:ext uri="{BB962C8B-B14F-4D97-AF65-F5344CB8AC3E}">
        <p14:creationId xmlns:p14="http://schemas.microsoft.com/office/powerpoint/2010/main" val="3611920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solidFill>
                  <a:prstClr val="black"/>
                </a:solidFill>
              </a:rPr>
              <a:pPr/>
              <a:t>7</a:t>
            </a:fld>
            <a:endParaRPr lang="es-ES">
              <a:solidFill>
                <a:prstClr val="black"/>
              </a:solidFill>
            </a:endParaRPr>
          </a:p>
        </p:txBody>
      </p:sp>
    </p:spTree>
    <p:extLst>
      <p:ext uri="{BB962C8B-B14F-4D97-AF65-F5344CB8AC3E}">
        <p14:creationId xmlns:p14="http://schemas.microsoft.com/office/powerpoint/2010/main" val="3044530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should have a PhD degree at the time of the deadline for applications. Applicants who have successfully defended their doctoral thesis but who have not yet formally been awarded the doctoral degree will also be considered eligible to apply</a:t>
            </a:r>
          </a:p>
          <a:p>
            <a:endParaRPr lang="tr-TR" sz="1200" b="0" i="0" u="none" strike="noStrike" kern="1200" baseline="0" dirty="0">
              <a:solidFill>
                <a:schemeClr val="tx1"/>
              </a:solidFill>
              <a:latin typeface="+mn-lt"/>
              <a:ea typeface="+mn-ea"/>
              <a:cs typeface="+mn-cs"/>
            </a:endParaRPr>
          </a:p>
          <a:p>
            <a:pPr lvl="1"/>
            <a:endParaRPr lang="tr-TR"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Restrict resubmissions </a:t>
            </a:r>
            <a:r>
              <a:rPr lang="en-US" sz="1200" b="0" i="0" u="none" strike="noStrike" kern="1200" baseline="0" dirty="0">
                <a:solidFill>
                  <a:schemeClr val="tx1"/>
                </a:solidFill>
                <a:latin typeface="+mn-lt"/>
                <a:ea typeface="+mn-ea"/>
                <a:cs typeface="+mn-cs"/>
              </a:rPr>
              <a:t>with score less than 70% (as of 2022) to the following year </a:t>
            </a:r>
          </a:p>
          <a:p>
            <a:endParaRPr lang="tr-TR" sz="1200" b="0" i="0" u="none" strike="noStrike" kern="1200" baseline="0" dirty="0">
              <a:solidFill>
                <a:schemeClr val="tx1"/>
              </a:solidFill>
              <a:latin typeface="+mn-lt"/>
              <a:ea typeface="+mn-ea"/>
              <a:cs typeface="+mn-cs"/>
            </a:endParaRPr>
          </a:p>
          <a:p>
            <a:pPr marL="285750" indent="-285750" algn="just">
              <a:buFont typeface="Wingdings" panose="05000000000000000000" pitchFamily="2" charset="2"/>
              <a:buChar char="v"/>
            </a:pPr>
            <a:endParaRPr lang="tr-TR" dirty="0">
              <a:solidFill>
                <a:schemeClr val="tx2"/>
              </a:solidFill>
            </a:endParaRPr>
          </a:p>
          <a:p>
            <a:pPr marL="285750" indent="-285750" algn="just">
              <a:buFont typeface="Wingdings" panose="05000000000000000000" pitchFamily="2" charset="2"/>
              <a:buChar char="v"/>
            </a:pPr>
            <a:endParaRPr lang="tr-TR" dirty="0">
              <a:solidFill>
                <a:schemeClr val="tx2"/>
              </a:solidFill>
            </a:endParaRPr>
          </a:p>
          <a:p>
            <a:pPr marL="285750" indent="-285750" algn="just">
              <a:buFont typeface="Wingdings" panose="05000000000000000000" pitchFamily="2" charset="2"/>
              <a:buChar char="v"/>
            </a:pPr>
            <a:r>
              <a:rPr lang="es-ES" dirty="0">
                <a:solidFill>
                  <a:schemeClr val="tx2"/>
                </a:solidFill>
              </a:rPr>
              <a:t>European vision and strategy to support the profesional career development of researchers: support groups, EU projects….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MSCA: training of researchers´ scientific and transferable skills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Ensure Europe´s capacity to attract the best and offer the best conditions</a:t>
            </a:r>
          </a:p>
          <a:p>
            <a:pPr marL="285750" indent="-285750" algn="just">
              <a:buFont typeface="Wingdings" panose="05000000000000000000" pitchFamily="2" charset="2"/>
              <a:buChar char="v"/>
            </a:pPr>
            <a:endParaRPr lang="es-ES" dirty="0">
              <a:solidFill>
                <a:schemeClr val="tx2"/>
              </a:solidFill>
            </a:endParaRPr>
          </a:p>
          <a:p>
            <a:pPr marL="285750" indent="-285750" algn="just">
              <a:buFont typeface="Wingdings" panose="05000000000000000000" pitchFamily="2" charset="2"/>
              <a:buChar char="v"/>
            </a:pPr>
            <a:r>
              <a:rPr lang="es-ES" dirty="0">
                <a:solidFill>
                  <a:schemeClr val="tx2"/>
                </a:solidFill>
              </a:rPr>
              <a:t>Horizon 2020 Beneficiaries will have to endorse, implement and follow HR Policies. </a:t>
            </a:r>
            <a:r>
              <a:rPr lang="en-US" dirty="0">
                <a:solidFill>
                  <a:schemeClr val="tx2"/>
                </a:solidFill>
              </a:rPr>
              <a:t>The ‘HR Strategy for Researchers’ supports research institutions and funding organizations in the implementation of the Charter &amp; Code in their policies and practices.</a:t>
            </a:r>
            <a:endParaRPr lang="es-ES" dirty="0">
              <a:solidFill>
                <a:schemeClr val="tx2"/>
              </a:solidFill>
            </a:endParaRPr>
          </a:p>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solidFill>
                  <a:prstClr val="black"/>
                </a:solidFill>
              </a:rPr>
              <a:pPr/>
              <a:t>8</a:t>
            </a:fld>
            <a:endParaRPr lang="es-ES">
              <a:solidFill>
                <a:prstClr val="black"/>
              </a:solidFill>
            </a:endParaRPr>
          </a:p>
        </p:txBody>
      </p:sp>
    </p:spTree>
    <p:extLst>
      <p:ext uri="{BB962C8B-B14F-4D97-AF65-F5344CB8AC3E}">
        <p14:creationId xmlns:p14="http://schemas.microsoft.com/office/powerpoint/2010/main" val="2571650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p:spPr>
        <p:txBody>
          <a:bodyPr/>
          <a:lstStyle/>
          <a:p>
            <a:endParaRPr lang="en-GB" altLang="en-US"/>
          </a:p>
        </p:txBody>
      </p:sp>
      <p:sp>
        <p:nvSpPr>
          <p:cNvPr id="6042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1363" indent="-284163" eaLnBrk="0" hangingPunct="0">
              <a:spcBef>
                <a:spcPct val="30000"/>
              </a:spcBef>
              <a:defRPr sz="1200">
                <a:solidFill>
                  <a:schemeClr val="tx1"/>
                </a:solidFill>
                <a:latin typeface="Arial" charset="0"/>
              </a:defRPr>
            </a:lvl2pPr>
            <a:lvl3pPr marL="1141413" indent="-227013" eaLnBrk="0" hangingPunct="0">
              <a:spcBef>
                <a:spcPct val="30000"/>
              </a:spcBef>
              <a:defRPr sz="1200">
                <a:solidFill>
                  <a:schemeClr val="tx1"/>
                </a:solidFill>
                <a:latin typeface="Arial" charset="0"/>
              </a:defRPr>
            </a:lvl3pPr>
            <a:lvl4pPr marL="1598613" indent="-227013" eaLnBrk="0" hangingPunct="0">
              <a:spcBef>
                <a:spcPct val="30000"/>
              </a:spcBef>
              <a:defRPr sz="1200">
                <a:solidFill>
                  <a:schemeClr val="tx1"/>
                </a:solidFill>
                <a:latin typeface="Arial" charset="0"/>
              </a:defRPr>
            </a:lvl4pPr>
            <a:lvl5pPr marL="2055813" indent="-227013" eaLnBrk="0" hangingPunct="0">
              <a:spcBef>
                <a:spcPct val="30000"/>
              </a:spcBef>
              <a:defRPr sz="1200">
                <a:solidFill>
                  <a:schemeClr val="tx1"/>
                </a:solidFill>
                <a:latin typeface="Arial" charset="0"/>
              </a:defRPr>
            </a:lvl5pPr>
            <a:lvl6pPr marL="2513013" indent="-227013" eaLnBrk="0" fontAlgn="base" hangingPunct="0">
              <a:spcBef>
                <a:spcPct val="30000"/>
              </a:spcBef>
              <a:spcAft>
                <a:spcPct val="0"/>
              </a:spcAft>
              <a:defRPr sz="1200">
                <a:solidFill>
                  <a:schemeClr val="tx1"/>
                </a:solidFill>
                <a:latin typeface="Arial" charset="0"/>
              </a:defRPr>
            </a:lvl6pPr>
            <a:lvl7pPr marL="2970213" indent="-227013" eaLnBrk="0" fontAlgn="base" hangingPunct="0">
              <a:spcBef>
                <a:spcPct val="30000"/>
              </a:spcBef>
              <a:spcAft>
                <a:spcPct val="0"/>
              </a:spcAft>
              <a:defRPr sz="1200">
                <a:solidFill>
                  <a:schemeClr val="tx1"/>
                </a:solidFill>
                <a:latin typeface="Arial" charset="0"/>
              </a:defRPr>
            </a:lvl7pPr>
            <a:lvl8pPr marL="3427413" indent="-227013" eaLnBrk="0" fontAlgn="base" hangingPunct="0">
              <a:spcBef>
                <a:spcPct val="30000"/>
              </a:spcBef>
              <a:spcAft>
                <a:spcPct val="0"/>
              </a:spcAft>
              <a:defRPr sz="1200">
                <a:solidFill>
                  <a:schemeClr val="tx1"/>
                </a:solidFill>
                <a:latin typeface="Arial" charset="0"/>
              </a:defRPr>
            </a:lvl8pPr>
            <a:lvl9pPr marL="3884613" indent="-22701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5B1BA6D-F9CC-4BAC-8C2B-6AB3F3A16519}" type="slidenum">
              <a:rPr lang="en-GB" altLang="en-US" smtClean="0"/>
              <a:pPr eaLnBrk="1" hangingPunct="1">
                <a:spcBef>
                  <a:spcPct val="0"/>
                </a:spcBef>
              </a:pPr>
              <a:t>12</a:t>
            </a:fld>
            <a:endParaRPr lang="en-GB" altLang="en-US"/>
          </a:p>
        </p:txBody>
      </p:sp>
    </p:spTree>
    <p:extLst>
      <p:ext uri="{BB962C8B-B14F-4D97-AF65-F5344CB8AC3E}">
        <p14:creationId xmlns:p14="http://schemas.microsoft.com/office/powerpoint/2010/main" val="2732303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pPr eaLnBrk="1" hangingPunct="1">
              <a:spcBef>
                <a:spcPct val="0"/>
              </a:spcBef>
            </a:pPr>
            <a:r>
              <a:rPr lang="en-GB" altLang="en-US" b="1" u="sng" dirty="0"/>
              <a:t>International Organisation</a:t>
            </a:r>
            <a:r>
              <a:rPr lang="en-GB" altLang="en-US" b="1" dirty="0"/>
              <a:t> (IO)</a:t>
            </a:r>
            <a:r>
              <a:rPr lang="en-GB" altLang="en-US" b="1" u="sng" dirty="0"/>
              <a:t/>
            </a:r>
            <a:br>
              <a:rPr lang="en-GB" altLang="en-US" b="1" u="sng" dirty="0"/>
            </a:br>
            <a:r>
              <a:rPr lang="en-GB" altLang="en-US" baseline="30000" dirty="0"/>
              <a:t/>
            </a:r>
            <a:br>
              <a:rPr lang="en-GB" altLang="en-US" baseline="30000" dirty="0"/>
            </a:br>
            <a:r>
              <a:rPr lang="en-GB" altLang="en-US" dirty="0"/>
              <a:t>- an inter-governmental organisation other than the European Community, which has legal personality under international public law. </a:t>
            </a:r>
            <a:br>
              <a:rPr lang="en-GB" altLang="en-US" dirty="0"/>
            </a:br>
            <a:r>
              <a:rPr lang="en-GB" altLang="en-US" dirty="0"/>
              <a:t>Any specialised agency set up by such international organisations is also considered an 'International Organisation'. </a:t>
            </a:r>
          </a:p>
          <a:p>
            <a:pPr algn="just" eaLnBrk="1" hangingPunct="1">
              <a:spcBef>
                <a:spcPct val="0"/>
              </a:spcBef>
            </a:pPr>
            <a:r>
              <a:rPr lang="en-GB" altLang="en-US" u="sng" dirty="0"/>
              <a:t>Participation in exceptional cases</a:t>
            </a:r>
            <a:r>
              <a:rPr lang="en-GB" altLang="en-US" dirty="0"/>
              <a:t>, one of the following conditions must be fulfilled:</a:t>
            </a:r>
          </a:p>
          <a:p>
            <a:pPr eaLnBrk="1" hangingPunct="1">
              <a:spcBef>
                <a:spcPct val="0"/>
              </a:spcBef>
            </a:pPr>
            <a:r>
              <a:rPr lang="en-GB" altLang="en-US" dirty="0"/>
              <a:t>•	the participation is deemed essential for carrying out the action by the Commission or the relevant funding body;</a:t>
            </a:r>
          </a:p>
          <a:p>
            <a:pPr eaLnBrk="1" hangingPunct="1">
              <a:spcBef>
                <a:spcPct val="0"/>
              </a:spcBef>
            </a:pPr>
            <a:r>
              <a:rPr lang="en-GB" altLang="en-US" dirty="0"/>
              <a:t>•	such funding is provided for under a bilateral scientific and technological agreement or any other arrangement between the Union and the international organisation.</a:t>
            </a:r>
          </a:p>
          <a:p>
            <a:pPr>
              <a:spcBef>
                <a:spcPct val="0"/>
              </a:spcBef>
            </a:pPr>
            <a:endParaRPr lang="en-GB" altLang="en-US" u="sng" dirty="0"/>
          </a:p>
          <a:p>
            <a:pPr>
              <a:spcBef>
                <a:spcPct val="0"/>
              </a:spcBef>
            </a:pPr>
            <a:r>
              <a:rPr lang="en-GB" altLang="en-US" u="sng" dirty="0"/>
              <a:t>International European Interest Organisation</a:t>
            </a:r>
            <a:r>
              <a:rPr lang="en-GB" altLang="en-US" dirty="0"/>
              <a:t> (IEIO)</a:t>
            </a:r>
          </a:p>
          <a:p>
            <a:pPr>
              <a:spcBef>
                <a:spcPct val="0"/>
              </a:spcBef>
            </a:pPr>
            <a:endParaRPr lang="en-GB" altLang="en-US" dirty="0"/>
          </a:p>
          <a:p>
            <a:pPr algn="just">
              <a:spcBef>
                <a:spcPct val="0"/>
              </a:spcBef>
            </a:pPr>
            <a:r>
              <a:rPr lang="en-GB" altLang="en-US" dirty="0"/>
              <a:t>- </a:t>
            </a:r>
            <a:r>
              <a:rPr lang="en-GB" altLang="en-US" i="1" dirty="0"/>
              <a:t>defined  as International Organisation, the majority of whose members are Member States or Associated Countries, and whose principal objective is to promote scientific and technological cooperation in Europe. </a:t>
            </a:r>
          </a:p>
          <a:p>
            <a:pPr algn="just">
              <a:spcBef>
                <a:spcPct val="0"/>
              </a:spcBef>
            </a:pPr>
            <a:endParaRPr lang="en-GB" altLang="en-US" i="1" dirty="0"/>
          </a:p>
          <a:p>
            <a:r>
              <a:rPr lang="en-GB" altLang="en-US" dirty="0"/>
              <a:t>The physical location is not important for the definition. </a:t>
            </a:r>
          </a:p>
          <a:p>
            <a:endParaRPr lang="en-US" altLang="en-US" dirty="0"/>
          </a:p>
          <a:p>
            <a:endParaRPr lang="en-US" altLang="en-US" dirty="0"/>
          </a:p>
        </p:txBody>
      </p:sp>
      <p:sp>
        <p:nvSpPr>
          <p:cNvPr id="5837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1363" indent="-284163" eaLnBrk="0" hangingPunct="0">
              <a:spcBef>
                <a:spcPct val="30000"/>
              </a:spcBef>
              <a:defRPr sz="1200">
                <a:solidFill>
                  <a:schemeClr val="tx1"/>
                </a:solidFill>
                <a:latin typeface="Arial" charset="0"/>
              </a:defRPr>
            </a:lvl2pPr>
            <a:lvl3pPr marL="1141413" indent="-227013" eaLnBrk="0" hangingPunct="0">
              <a:spcBef>
                <a:spcPct val="30000"/>
              </a:spcBef>
              <a:defRPr sz="1200">
                <a:solidFill>
                  <a:schemeClr val="tx1"/>
                </a:solidFill>
                <a:latin typeface="Arial" charset="0"/>
              </a:defRPr>
            </a:lvl3pPr>
            <a:lvl4pPr marL="1598613" indent="-227013" eaLnBrk="0" hangingPunct="0">
              <a:spcBef>
                <a:spcPct val="30000"/>
              </a:spcBef>
              <a:defRPr sz="1200">
                <a:solidFill>
                  <a:schemeClr val="tx1"/>
                </a:solidFill>
                <a:latin typeface="Arial" charset="0"/>
              </a:defRPr>
            </a:lvl4pPr>
            <a:lvl5pPr marL="2055813" indent="-227013" eaLnBrk="0" hangingPunct="0">
              <a:spcBef>
                <a:spcPct val="30000"/>
              </a:spcBef>
              <a:defRPr sz="1200">
                <a:solidFill>
                  <a:schemeClr val="tx1"/>
                </a:solidFill>
                <a:latin typeface="Arial" charset="0"/>
              </a:defRPr>
            </a:lvl5pPr>
            <a:lvl6pPr marL="2513013" indent="-227013" eaLnBrk="0" fontAlgn="base" hangingPunct="0">
              <a:spcBef>
                <a:spcPct val="30000"/>
              </a:spcBef>
              <a:spcAft>
                <a:spcPct val="0"/>
              </a:spcAft>
              <a:defRPr sz="1200">
                <a:solidFill>
                  <a:schemeClr val="tx1"/>
                </a:solidFill>
                <a:latin typeface="Arial" charset="0"/>
              </a:defRPr>
            </a:lvl6pPr>
            <a:lvl7pPr marL="2970213" indent="-227013" eaLnBrk="0" fontAlgn="base" hangingPunct="0">
              <a:spcBef>
                <a:spcPct val="30000"/>
              </a:spcBef>
              <a:spcAft>
                <a:spcPct val="0"/>
              </a:spcAft>
              <a:defRPr sz="1200">
                <a:solidFill>
                  <a:schemeClr val="tx1"/>
                </a:solidFill>
                <a:latin typeface="Arial" charset="0"/>
              </a:defRPr>
            </a:lvl7pPr>
            <a:lvl8pPr marL="3427413" indent="-227013" eaLnBrk="0" fontAlgn="base" hangingPunct="0">
              <a:spcBef>
                <a:spcPct val="30000"/>
              </a:spcBef>
              <a:spcAft>
                <a:spcPct val="0"/>
              </a:spcAft>
              <a:defRPr sz="1200">
                <a:solidFill>
                  <a:schemeClr val="tx1"/>
                </a:solidFill>
                <a:latin typeface="Arial" charset="0"/>
              </a:defRPr>
            </a:lvl8pPr>
            <a:lvl9pPr marL="3884613" indent="-22701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717C46A-4877-431E-8DF0-F21AD7C766C5}" type="slidenum">
              <a:rPr lang="en-GB" altLang="en-US" smtClean="0"/>
              <a:pPr eaLnBrk="1" hangingPunct="1">
                <a:spcBef>
                  <a:spcPct val="0"/>
                </a:spcBef>
              </a:pPr>
              <a:t>13</a:t>
            </a:fld>
            <a:endParaRPr lang="en-GB" altLang="en-US"/>
          </a:p>
        </p:txBody>
      </p:sp>
    </p:spTree>
    <p:extLst>
      <p:ext uri="{BB962C8B-B14F-4D97-AF65-F5344CB8AC3E}">
        <p14:creationId xmlns:p14="http://schemas.microsoft.com/office/powerpoint/2010/main" val="4149546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p:spPr>
        <p:txBody>
          <a:bodyPr/>
          <a:lstStyle/>
          <a:p>
            <a:endParaRPr lang="en-GB" altLang="en-US"/>
          </a:p>
        </p:txBody>
      </p:sp>
      <p:sp>
        <p:nvSpPr>
          <p:cNvPr id="6042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1363" indent="-284163" eaLnBrk="0" hangingPunct="0">
              <a:spcBef>
                <a:spcPct val="30000"/>
              </a:spcBef>
              <a:defRPr sz="1200">
                <a:solidFill>
                  <a:schemeClr val="tx1"/>
                </a:solidFill>
                <a:latin typeface="Arial" charset="0"/>
              </a:defRPr>
            </a:lvl2pPr>
            <a:lvl3pPr marL="1141413" indent="-227013" eaLnBrk="0" hangingPunct="0">
              <a:spcBef>
                <a:spcPct val="30000"/>
              </a:spcBef>
              <a:defRPr sz="1200">
                <a:solidFill>
                  <a:schemeClr val="tx1"/>
                </a:solidFill>
                <a:latin typeface="Arial" charset="0"/>
              </a:defRPr>
            </a:lvl3pPr>
            <a:lvl4pPr marL="1598613" indent="-227013" eaLnBrk="0" hangingPunct="0">
              <a:spcBef>
                <a:spcPct val="30000"/>
              </a:spcBef>
              <a:defRPr sz="1200">
                <a:solidFill>
                  <a:schemeClr val="tx1"/>
                </a:solidFill>
                <a:latin typeface="Arial" charset="0"/>
              </a:defRPr>
            </a:lvl4pPr>
            <a:lvl5pPr marL="2055813" indent="-227013" eaLnBrk="0" hangingPunct="0">
              <a:spcBef>
                <a:spcPct val="30000"/>
              </a:spcBef>
              <a:defRPr sz="1200">
                <a:solidFill>
                  <a:schemeClr val="tx1"/>
                </a:solidFill>
                <a:latin typeface="Arial" charset="0"/>
              </a:defRPr>
            </a:lvl5pPr>
            <a:lvl6pPr marL="2513013" indent="-227013" eaLnBrk="0" fontAlgn="base" hangingPunct="0">
              <a:spcBef>
                <a:spcPct val="30000"/>
              </a:spcBef>
              <a:spcAft>
                <a:spcPct val="0"/>
              </a:spcAft>
              <a:defRPr sz="1200">
                <a:solidFill>
                  <a:schemeClr val="tx1"/>
                </a:solidFill>
                <a:latin typeface="Arial" charset="0"/>
              </a:defRPr>
            </a:lvl6pPr>
            <a:lvl7pPr marL="2970213" indent="-227013" eaLnBrk="0" fontAlgn="base" hangingPunct="0">
              <a:spcBef>
                <a:spcPct val="30000"/>
              </a:spcBef>
              <a:spcAft>
                <a:spcPct val="0"/>
              </a:spcAft>
              <a:defRPr sz="1200">
                <a:solidFill>
                  <a:schemeClr val="tx1"/>
                </a:solidFill>
                <a:latin typeface="Arial" charset="0"/>
              </a:defRPr>
            </a:lvl7pPr>
            <a:lvl8pPr marL="3427413" indent="-227013" eaLnBrk="0" fontAlgn="base" hangingPunct="0">
              <a:spcBef>
                <a:spcPct val="30000"/>
              </a:spcBef>
              <a:spcAft>
                <a:spcPct val="0"/>
              </a:spcAft>
              <a:defRPr sz="1200">
                <a:solidFill>
                  <a:schemeClr val="tx1"/>
                </a:solidFill>
                <a:latin typeface="Arial" charset="0"/>
              </a:defRPr>
            </a:lvl8pPr>
            <a:lvl9pPr marL="3884613" indent="-22701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5B1BA6D-F9CC-4BAC-8C2B-6AB3F3A16519}" type="slidenum">
              <a:rPr lang="en-GB" altLang="en-US" smtClean="0"/>
              <a:pPr eaLnBrk="1" hangingPunct="1">
                <a:spcBef>
                  <a:spcPct val="0"/>
                </a:spcBef>
              </a:pPr>
              <a:t>14</a:t>
            </a:fld>
            <a:endParaRPr lang="en-GB" altLang="en-US"/>
          </a:p>
        </p:txBody>
      </p:sp>
    </p:spTree>
    <p:extLst>
      <p:ext uri="{BB962C8B-B14F-4D97-AF65-F5344CB8AC3E}">
        <p14:creationId xmlns:p14="http://schemas.microsoft.com/office/powerpoint/2010/main" val="2398429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pPr eaLnBrk="1" hangingPunct="1">
              <a:spcBef>
                <a:spcPct val="0"/>
              </a:spcBef>
            </a:pPr>
            <a:r>
              <a:rPr lang="en-GB" altLang="en-US" b="1" u="sng" dirty="0"/>
              <a:t>International Organisation</a:t>
            </a:r>
            <a:r>
              <a:rPr lang="en-GB" altLang="en-US" b="1" dirty="0"/>
              <a:t> (IO)</a:t>
            </a:r>
            <a:r>
              <a:rPr lang="en-GB" altLang="en-US" b="1" u="sng" dirty="0"/>
              <a:t/>
            </a:r>
            <a:br>
              <a:rPr lang="en-GB" altLang="en-US" b="1" u="sng" dirty="0"/>
            </a:br>
            <a:r>
              <a:rPr lang="en-GB" altLang="en-US" baseline="30000" dirty="0"/>
              <a:t/>
            </a:r>
            <a:br>
              <a:rPr lang="en-GB" altLang="en-US" baseline="30000" dirty="0"/>
            </a:br>
            <a:r>
              <a:rPr lang="en-GB" altLang="en-US" dirty="0"/>
              <a:t>- an inter-governmental organisation other than the European Community, which has legal personality under international public law. </a:t>
            </a:r>
            <a:br>
              <a:rPr lang="en-GB" altLang="en-US" dirty="0"/>
            </a:br>
            <a:r>
              <a:rPr lang="en-GB" altLang="en-US" dirty="0"/>
              <a:t>Any specialised agency set up by such international organisations is also considered an 'International Organisation'. </a:t>
            </a:r>
          </a:p>
          <a:p>
            <a:pPr algn="just" eaLnBrk="1" hangingPunct="1">
              <a:spcBef>
                <a:spcPct val="0"/>
              </a:spcBef>
            </a:pPr>
            <a:r>
              <a:rPr lang="en-GB" altLang="en-US" u="sng" dirty="0"/>
              <a:t>Participation in exceptional cases</a:t>
            </a:r>
            <a:r>
              <a:rPr lang="en-GB" altLang="en-US" dirty="0"/>
              <a:t>, one of the following conditions must be fulfilled:</a:t>
            </a:r>
          </a:p>
          <a:p>
            <a:pPr eaLnBrk="1" hangingPunct="1">
              <a:spcBef>
                <a:spcPct val="0"/>
              </a:spcBef>
            </a:pPr>
            <a:r>
              <a:rPr lang="en-GB" altLang="en-US" dirty="0"/>
              <a:t>•	the participation is deemed essential for carrying out the action by the Commission or the relevant funding body;</a:t>
            </a:r>
          </a:p>
          <a:p>
            <a:pPr eaLnBrk="1" hangingPunct="1">
              <a:spcBef>
                <a:spcPct val="0"/>
              </a:spcBef>
            </a:pPr>
            <a:r>
              <a:rPr lang="en-GB" altLang="en-US" dirty="0"/>
              <a:t>•	such funding is provided for under a bilateral scientific and technological agreement or any other arrangement between the Union and the international organisation.</a:t>
            </a:r>
          </a:p>
          <a:p>
            <a:pPr>
              <a:spcBef>
                <a:spcPct val="0"/>
              </a:spcBef>
            </a:pPr>
            <a:endParaRPr lang="en-GB" altLang="en-US" u="sng" dirty="0"/>
          </a:p>
          <a:p>
            <a:pPr>
              <a:spcBef>
                <a:spcPct val="0"/>
              </a:spcBef>
            </a:pPr>
            <a:r>
              <a:rPr lang="en-GB" altLang="en-US" u="sng" dirty="0"/>
              <a:t>International European Interest Organisation</a:t>
            </a:r>
            <a:r>
              <a:rPr lang="en-GB" altLang="en-US" dirty="0"/>
              <a:t> (IEIO)</a:t>
            </a:r>
          </a:p>
          <a:p>
            <a:pPr>
              <a:spcBef>
                <a:spcPct val="0"/>
              </a:spcBef>
            </a:pPr>
            <a:endParaRPr lang="en-GB" altLang="en-US" dirty="0"/>
          </a:p>
          <a:p>
            <a:pPr algn="just">
              <a:spcBef>
                <a:spcPct val="0"/>
              </a:spcBef>
            </a:pPr>
            <a:r>
              <a:rPr lang="en-GB" altLang="en-US" dirty="0"/>
              <a:t>- </a:t>
            </a:r>
            <a:r>
              <a:rPr lang="en-GB" altLang="en-US" i="1" dirty="0"/>
              <a:t>defined  as International Organisation, the majority of whose members are Member States or Associated Countries, and whose principal objective is to promote scientific and technological cooperation in Europe. </a:t>
            </a:r>
          </a:p>
          <a:p>
            <a:pPr algn="just">
              <a:spcBef>
                <a:spcPct val="0"/>
              </a:spcBef>
            </a:pPr>
            <a:endParaRPr lang="en-GB" altLang="en-US" i="1" dirty="0"/>
          </a:p>
          <a:p>
            <a:r>
              <a:rPr lang="en-GB" altLang="en-US" dirty="0"/>
              <a:t>The physical location is not important for the definition. </a:t>
            </a:r>
          </a:p>
          <a:p>
            <a:endParaRPr lang="en-US" altLang="en-US" dirty="0"/>
          </a:p>
          <a:p>
            <a:endParaRPr lang="en-US" altLang="en-US" dirty="0"/>
          </a:p>
        </p:txBody>
      </p:sp>
      <p:sp>
        <p:nvSpPr>
          <p:cNvPr id="5837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1363" indent="-284163" eaLnBrk="0" hangingPunct="0">
              <a:spcBef>
                <a:spcPct val="30000"/>
              </a:spcBef>
              <a:defRPr sz="1200">
                <a:solidFill>
                  <a:schemeClr val="tx1"/>
                </a:solidFill>
                <a:latin typeface="Arial" charset="0"/>
              </a:defRPr>
            </a:lvl2pPr>
            <a:lvl3pPr marL="1141413" indent="-227013" eaLnBrk="0" hangingPunct="0">
              <a:spcBef>
                <a:spcPct val="30000"/>
              </a:spcBef>
              <a:defRPr sz="1200">
                <a:solidFill>
                  <a:schemeClr val="tx1"/>
                </a:solidFill>
                <a:latin typeface="Arial" charset="0"/>
              </a:defRPr>
            </a:lvl3pPr>
            <a:lvl4pPr marL="1598613" indent="-227013" eaLnBrk="0" hangingPunct="0">
              <a:spcBef>
                <a:spcPct val="30000"/>
              </a:spcBef>
              <a:defRPr sz="1200">
                <a:solidFill>
                  <a:schemeClr val="tx1"/>
                </a:solidFill>
                <a:latin typeface="Arial" charset="0"/>
              </a:defRPr>
            </a:lvl4pPr>
            <a:lvl5pPr marL="2055813" indent="-227013" eaLnBrk="0" hangingPunct="0">
              <a:spcBef>
                <a:spcPct val="30000"/>
              </a:spcBef>
              <a:defRPr sz="1200">
                <a:solidFill>
                  <a:schemeClr val="tx1"/>
                </a:solidFill>
                <a:latin typeface="Arial" charset="0"/>
              </a:defRPr>
            </a:lvl5pPr>
            <a:lvl6pPr marL="2513013" indent="-227013" eaLnBrk="0" fontAlgn="base" hangingPunct="0">
              <a:spcBef>
                <a:spcPct val="30000"/>
              </a:spcBef>
              <a:spcAft>
                <a:spcPct val="0"/>
              </a:spcAft>
              <a:defRPr sz="1200">
                <a:solidFill>
                  <a:schemeClr val="tx1"/>
                </a:solidFill>
                <a:latin typeface="Arial" charset="0"/>
              </a:defRPr>
            </a:lvl6pPr>
            <a:lvl7pPr marL="2970213" indent="-227013" eaLnBrk="0" fontAlgn="base" hangingPunct="0">
              <a:spcBef>
                <a:spcPct val="30000"/>
              </a:spcBef>
              <a:spcAft>
                <a:spcPct val="0"/>
              </a:spcAft>
              <a:defRPr sz="1200">
                <a:solidFill>
                  <a:schemeClr val="tx1"/>
                </a:solidFill>
                <a:latin typeface="Arial" charset="0"/>
              </a:defRPr>
            </a:lvl7pPr>
            <a:lvl8pPr marL="3427413" indent="-227013" eaLnBrk="0" fontAlgn="base" hangingPunct="0">
              <a:spcBef>
                <a:spcPct val="30000"/>
              </a:spcBef>
              <a:spcAft>
                <a:spcPct val="0"/>
              </a:spcAft>
              <a:defRPr sz="1200">
                <a:solidFill>
                  <a:schemeClr val="tx1"/>
                </a:solidFill>
                <a:latin typeface="Arial" charset="0"/>
              </a:defRPr>
            </a:lvl8pPr>
            <a:lvl9pPr marL="3884613" indent="-22701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717C46A-4877-431E-8DF0-F21AD7C766C5}" type="slidenum">
              <a:rPr lang="en-GB" altLang="en-US" smtClean="0"/>
              <a:pPr eaLnBrk="1" hangingPunct="1">
                <a:spcBef>
                  <a:spcPct val="0"/>
                </a:spcBef>
              </a:pPr>
              <a:t>15</a:t>
            </a:fld>
            <a:endParaRPr lang="en-GB" altLang="en-US"/>
          </a:p>
        </p:txBody>
      </p:sp>
    </p:spTree>
    <p:extLst>
      <p:ext uri="{BB962C8B-B14F-4D97-AF65-F5344CB8AC3E}">
        <p14:creationId xmlns:p14="http://schemas.microsoft.com/office/powerpoint/2010/main" val="3599448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b="1" baseline="0"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18</a:t>
            </a:fld>
            <a:endParaRPr lang="es-ES"/>
          </a:p>
        </p:txBody>
      </p:sp>
    </p:spTree>
    <p:extLst>
      <p:ext uri="{BB962C8B-B14F-4D97-AF65-F5344CB8AC3E}">
        <p14:creationId xmlns:p14="http://schemas.microsoft.com/office/powerpoint/2010/main" val="4293869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4079685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351717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387621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853504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568602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90313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953986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endParaRPr lang="pl-PL">
              <a:solidFill>
                <a:prstClr val="black">
                  <a:tint val="75000"/>
                </a:prstClr>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855717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097163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endParaRPr lang="pl-PL">
              <a:solidFill>
                <a:prstClr val="black">
                  <a:tint val="75000"/>
                </a:prstClr>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943091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095135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519078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799593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p>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sp>
        <p:nvSpPr>
          <p:cNvPr id="6" name="Tytuł 5"/>
          <p:cNvSpPr>
            <a:spLocks noGrp="1"/>
          </p:cNvSpPr>
          <p:nvPr>
            <p:ph type="title"/>
          </p:nvPr>
        </p:nvSpPr>
        <p:spPr/>
        <p:txBody>
          <a:bodyPr/>
          <a:lstStyle/>
          <a:p>
            <a:r>
              <a:rPr lang="pl-PL"/>
              <a:t>Kliknij, aby edytować styl</a:t>
            </a:r>
          </a:p>
        </p:txBody>
      </p:sp>
    </p:spTree>
    <p:extLst>
      <p:ext uri="{BB962C8B-B14F-4D97-AF65-F5344CB8AC3E}">
        <p14:creationId xmlns:p14="http://schemas.microsoft.com/office/powerpoint/2010/main" val="3731465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xt only slide">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8229600" cy="936104"/>
          </a:xfrm>
        </p:spPr>
        <p:txBody>
          <a:bodyPr/>
          <a:lstStyle>
            <a:lvl1pPr>
              <a:defRPr sz="2250" b="1" i="0" baseline="0">
                <a:solidFill>
                  <a:srgbClr val="0F5494"/>
                </a:solidFill>
                <a:latin typeface="Verdana" pitchFamily="34" charset="0"/>
              </a:defRPr>
            </a:lvl1pPr>
          </a:lstStyle>
          <a:p>
            <a:r>
              <a:rPr lang="en-US" dirty="0"/>
              <a:t>Click to edit Master title style</a:t>
            </a:r>
          </a:p>
        </p:txBody>
      </p:sp>
      <p:sp>
        <p:nvSpPr>
          <p:cNvPr id="3" name="Content Placeholder 2"/>
          <p:cNvSpPr>
            <a:spLocks noGrp="1"/>
          </p:cNvSpPr>
          <p:nvPr>
            <p:ph idx="1"/>
          </p:nvPr>
        </p:nvSpPr>
        <p:spPr>
          <a:xfrm>
            <a:off x="457200" y="2708922"/>
            <a:ext cx="8229600" cy="3417243"/>
          </a:xfrm>
        </p:spPr>
        <p:txBody>
          <a:bodyPr/>
          <a:lstStyle>
            <a:lvl1pPr>
              <a:buNone/>
              <a:defRPr sz="2250" b="1" i="0" baseline="0">
                <a:solidFill>
                  <a:srgbClr val="0F5494"/>
                </a:solidFill>
                <a:latin typeface="Verdana" pitchFamily="34" charset="0"/>
              </a:defRPr>
            </a:lvl1pPr>
            <a:lvl2pPr>
              <a:buNone/>
              <a:defRPr sz="1800" b="0" i="1" baseline="0">
                <a:solidFill>
                  <a:srgbClr val="0F5494"/>
                </a:solidFill>
                <a:latin typeface="Verdana" pitchFamily="34" charset="0"/>
              </a:defRPr>
            </a:lvl2pPr>
            <a:lvl3pPr>
              <a:buClr>
                <a:srgbClr val="009FBA"/>
              </a:buClr>
              <a:buSzPct val="140000"/>
              <a:defRPr sz="1500" b="1" i="0" baseline="0">
                <a:solidFill>
                  <a:srgbClr val="0F5494"/>
                </a:solidFill>
                <a:latin typeface="Verdana" pitchFamily="34" charset="0"/>
              </a:defRPr>
            </a:lvl3pPr>
            <a:lvl4pPr>
              <a:defRPr sz="1050" baseline="0">
                <a:solidFill>
                  <a:srgbClr val="0F5494"/>
                </a:solidFill>
                <a:latin typeface="Verdana" pitchFamily="34" charset="0"/>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479380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ext only slide">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8229600" cy="936104"/>
          </a:xfrm>
        </p:spPr>
        <p:txBody>
          <a:bodyPr/>
          <a:lstStyle>
            <a:lvl1pPr>
              <a:defRPr sz="2250" b="1" i="0" baseline="0">
                <a:solidFill>
                  <a:srgbClr val="0F5494"/>
                </a:solidFill>
                <a:latin typeface="Verdana" pitchFamily="34" charset="0"/>
              </a:defRPr>
            </a:lvl1pPr>
          </a:lstStyle>
          <a:p>
            <a:r>
              <a:rPr lang="en-US" dirty="0"/>
              <a:t>Click to edit Master title style</a:t>
            </a:r>
          </a:p>
        </p:txBody>
      </p:sp>
      <p:sp>
        <p:nvSpPr>
          <p:cNvPr id="3" name="Content Placeholder 2"/>
          <p:cNvSpPr>
            <a:spLocks noGrp="1"/>
          </p:cNvSpPr>
          <p:nvPr>
            <p:ph idx="1"/>
          </p:nvPr>
        </p:nvSpPr>
        <p:spPr>
          <a:xfrm>
            <a:off x="457200" y="2708922"/>
            <a:ext cx="8229600" cy="3417243"/>
          </a:xfrm>
        </p:spPr>
        <p:txBody>
          <a:bodyPr/>
          <a:lstStyle>
            <a:lvl1pPr>
              <a:buNone/>
              <a:defRPr sz="2250" b="1" i="0" baseline="0">
                <a:solidFill>
                  <a:srgbClr val="0F5494"/>
                </a:solidFill>
                <a:latin typeface="Verdana" pitchFamily="34" charset="0"/>
              </a:defRPr>
            </a:lvl1pPr>
            <a:lvl2pPr>
              <a:buNone/>
              <a:defRPr sz="1800" b="0" i="1" baseline="0">
                <a:solidFill>
                  <a:srgbClr val="0F5494"/>
                </a:solidFill>
                <a:latin typeface="Verdana" pitchFamily="34" charset="0"/>
              </a:defRPr>
            </a:lvl2pPr>
            <a:lvl3pPr>
              <a:buClr>
                <a:srgbClr val="009FBA"/>
              </a:buClr>
              <a:buSzPct val="140000"/>
              <a:defRPr sz="1500" b="1" i="0" baseline="0">
                <a:solidFill>
                  <a:srgbClr val="0F5494"/>
                </a:solidFill>
                <a:latin typeface="Verdana" pitchFamily="34" charset="0"/>
              </a:defRPr>
            </a:lvl3pPr>
            <a:lvl4pPr>
              <a:defRPr sz="1050" baseline="0">
                <a:solidFill>
                  <a:srgbClr val="0F5494"/>
                </a:solidFill>
                <a:latin typeface="Verdana" pitchFamily="34" charset="0"/>
              </a:defRPr>
            </a:lvl4p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lvl1pPr>
              <a:defRPr/>
            </a:lvl1pPr>
          </a:lstStyle>
          <a:p>
            <a:pPr>
              <a:defRPr/>
            </a:pPr>
            <a:endParaRPr lang="en-US"/>
          </a:p>
        </p:txBody>
      </p:sp>
    </p:spTree>
    <p:extLst>
      <p:ext uri="{BB962C8B-B14F-4D97-AF65-F5344CB8AC3E}">
        <p14:creationId xmlns:p14="http://schemas.microsoft.com/office/powerpoint/2010/main" val="2601223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5630477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10031856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3F02476-F78C-4377-8188-45791FE2E87C}" type="slidenum">
              <a:rPr lang="pl-PL" smtClean="0"/>
              <a:t>‹#›</a:t>
            </a:fld>
            <a:endParaRPr lang="pl-PL"/>
          </a:p>
        </p:txBody>
      </p:sp>
    </p:spTree>
    <p:extLst>
      <p:ext uri="{BB962C8B-B14F-4D97-AF65-F5344CB8AC3E}">
        <p14:creationId xmlns:p14="http://schemas.microsoft.com/office/powerpoint/2010/main" val="1035027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4057547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489452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a:xfrm>
            <a:off x="457200" y="6356350"/>
            <a:ext cx="2133600" cy="365125"/>
          </a:xfrm>
          <a:prstGeom prst="rect">
            <a:avLst/>
          </a:prstGeom>
        </p:spPr>
        <p:txBody>
          <a:bodyPr/>
          <a:lstStyle/>
          <a:p>
            <a:endParaRPr lang="pl-PL"/>
          </a:p>
        </p:txBody>
      </p:sp>
      <p:sp>
        <p:nvSpPr>
          <p:cNvPr id="8" name="Symbol zastępczy stopki 7"/>
          <p:cNvSpPr>
            <a:spLocks noGrp="1"/>
          </p:cNvSpPr>
          <p:nvPr>
            <p:ph type="ftr" sz="quarter" idx="11"/>
          </p:nvPr>
        </p:nvSpPr>
        <p:spPr>
          <a:xfrm>
            <a:off x="3124200" y="6356350"/>
            <a:ext cx="2895600" cy="365125"/>
          </a:xfrm>
          <a:prstGeom prst="rect">
            <a:avLst/>
          </a:prstGeom>
        </p:spPr>
        <p:txBody>
          <a:bodyPr/>
          <a:lstStyle/>
          <a:p>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379498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457200" y="6356350"/>
            <a:ext cx="2133600" cy="365125"/>
          </a:xfrm>
          <a:prstGeom prst="rect">
            <a:avLst/>
          </a:prstGeom>
        </p:spPr>
        <p:txBody>
          <a:bodyPr/>
          <a:lstStyle/>
          <a:p>
            <a:endParaRPr lang="pl-PL"/>
          </a:p>
        </p:txBody>
      </p:sp>
      <p:sp>
        <p:nvSpPr>
          <p:cNvPr id="4" name="Symbol zastępczy stopki 3"/>
          <p:cNvSpPr>
            <a:spLocks noGrp="1"/>
          </p:cNvSpPr>
          <p:nvPr>
            <p:ph type="ftr" sz="quarter" idx="11"/>
          </p:nvPr>
        </p:nvSpPr>
        <p:spPr>
          <a:xfrm>
            <a:off x="3124200" y="6356350"/>
            <a:ext cx="2895600" cy="365125"/>
          </a:xfrm>
          <a:prstGeom prst="rect">
            <a:avLst/>
          </a:prstGeom>
        </p:spPr>
        <p:txBody>
          <a:bodyPr/>
          <a:lstStyle/>
          <a:p>
            <a:endParaRPr lang="pl-PL"/>
          </a:p>
        </p:txBody>
      </p:sp>
      <p:sp>
        <p:nvSpPr>
          <p:cNvPr id="5" name="Symbol zastępczy numeru slajdu 4"/>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068173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457200" y="6356350"/>
            <a:ext cx="2133600" cy="365125"/>
          </a:xfrm>
          <a:prstGeom prst="rect">
            <a:avLst/>
          </a:prstGeom>
        </p:spPr>
        <p:txBody>
          <a:bodyPr/>
          <a:lstStyle/>
          <a:p>
            <a:endParaRPr lang="pl-PL"/>
          </a:p>
        </p:txBody>
      </p:sp>
      <p:sp>
        <p:nvSpPr>
          <p:cNvPr id="3" name="Symbol zastępczy stopki 2"/>
          <p:cNvSpPr>
            <a:spLocks noGrp="1"/>
          </p:cNvSpPr>
          <p:nvPr>
            <p:ph type="ftr" sz="quarter" idx="11"/>
          </p:nvPr>
        </p:nvSpPr>
        <p:spPr>
          <a:xfrm>
            <a:off x="3124200" y="6356350"/>
            <a:ext cx="2895600" cy="365125"/>
          </a:xfrm>
          <a:prstGeom prst="rect">
            <a:avLst/>
          </a:prstGeom>
        </p:spPr>
        <p:txBody>
          <a:bodyPr/>
          <a:lstStyle/>
          <a:p>
            <a:endParaRPr lang="pl-PL"/>
          </a:p>
        </p:txBody>
      </p:sp>
      <p:sp>
        <p:nvSpPr>
          <p:cNvPr id="4" name="Symbol zastępczy numeru slajdu 3"/>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735083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2652650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544A824B-7A47-4232-8B8D-3BA9766874B2}" type="slidenum">
              <a:rPr lang="pl-PL" smtClean="0"/>
              <a:t>‹#›</a:t>
            </a:fld>
            <a:endParaRPr lang="pl-PL"/>
          </a:p>
        </p:txBody>
      </p:sp>
    </p:spTree>
    <p:extLst>
      <p:ext uri="{BB962C8B-B14F-4D97-AF65-F5344CB8AC3E}">
        <p14:creationId xmlns:p14="http://schemas.microsoft.com/office/powerpoint/2010/main" val="1398411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8.png"/><Relationship Id="rId2" Type="http://schemas.openxmlformats.org/officeDocument/2006/relationships/slideLayout" Target="../slideLayouts/slideLayout13.xml"/><Relationship Id="rId16"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6.xml"/><Relationship Id="rId7" Type="http://schemas.openxmlformats.org/officeDocument/2006/relationships/image" Target="../media/image10.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9.png"/><Relationship Id="rId5" Type="http://schemas.openxmlformats.org/officeDocument/2006/relationships/image" Target="../media/image5.jp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323528" y="1556792"/>
            <a:ext cx="8229600" cy="1143000"/>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395536" y="2924944"/>
            <a:ext cx="8229600" cy="1329011"/>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pic>
        <p:nvPicPr>
          <p:cNvPr id="1026"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7504" y="-59964"/>
            <a:ext cx="460851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39552" y="6165973"/>
            <a:ext cx="646113"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216533" y="6123110"/>
            <a:ext cx="77311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4410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188640"/>
            <a:ext cx="6203032" cy="685254"/>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pl-PL">
              <a:solidFill>
                <a:prstClr val="black">
                  <a:tint val="75000"/>
                </a:prstClr>
              </a:solidFill>
            </a:endParaRP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solidFill>
                <a:prstClr val="black">
                  <a:tint val="75000"/>
                </a:prstClr>
              </a:solidFill>
            </a:endParaRPr>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3241B9-62AA-4543-A2B2-2EDBC0420E69}" type="slidenum">
              <a:rPr lang="pl-PL" smtClean="0">
                <a:solidFill>
                  <a:prstClr val="black">
                    <a:tint val="75000"/>
                  </a:prstClr>
                </a:solidFill>
              </a:rPr>
              <a:pPr/>
              <a:t>‹#›</a:t>
            </a:fld>
            <a:endParaRPr lang="pl-PL">
              <a:solidFill>
                <a:prstClr val="black">
                  <a:tint val="75000"/>
                </a:prstClr>
              </a:solidFill>
            </a:endParaRPr>
          </a:p>
        </p:txBody>
      </p:sp>
      <p:pic>
        <p:nvPicPr>
          <p:cNvPr id="1026"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04248" y="188640"/>
            <a:ext cx="219551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483685" y="620688"/>
            <a:ext cx="149383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11560" y="980728"/>
            <a:ext cx="7065963"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778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2" r:id="rId10"/>
    <p:sldLayoutId id="2147483683" r:id="rId11"/>
    <p:sldLayoutId id="2147483684" r:id="rId12"/>
  </p:sldLayoutIdLst>
  <p:hf sldNum="0" hdr="0" ftr="0" dt="0"/>
  <p:txStyles>
    <p:title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p:titleStyle>
    <p:bodyStyle>
      <a:lvl1pPr marL="342900" indent="-342900" algn="l" defTabSz="914400" rtl="0" eaLnBrk="1" latinLnBrk="0" hangingPunct="1">
        <a:spcBef>
          <a:spcPct val="20000"/>
        </a:spcBef>
        <a:buFont typeface="Wingdings" panose="05000000000000000000" pitchFamily="2" charset="2"/>
        <a:buChar char="v"/>
        <a:defRPr sz="1800" b="1" kern="1200">
          <a:solidFill>
            <a:srgbClr val="1F287D"/>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28801"/>
            <a:ext cx="8229600" cy="259228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02476-F78C-4377-8188-45791FE2E87C}" type="slidenum">
              <a:rPr lang="pl-PL" smtClean="0"/>
              <a:t>‹#›</a:t>
            </a:fld>
            <a:endParaRPr lang="pl-PL"/>
          </a:p>
        </p:txBody>
      </p:sp>
      <p:pic>
        <p:nvPicPr>
          <p:cNvPr id="2050"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51520" y="4149080"/>
            <a:ext cx="2017713"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870869" y="5170017"/>
            <a:ext cx="270033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745357" y="5556721"/>
            <a:ext cx="3114675"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7977189"/>
      </p:ext>
    </p:extLst>
  </p:cSld>
  <p:clrMap bg1="lt1" tx1="dk1" bg2="lt2" tx2="dk2" accent1="accent1" accent2="accent2" accent3="accent3" accent4="accent4" accent5="accent5" accent6="accent6" hlink="hlink" folHlink="folHlink"/>
  <p:sldLayoutIdLst>
    <p:sldLayoutId id="2147483674" r:id="rId1"/>
    <p:sldLayoutId id="2147483679" r:id="rId2"/>
    <p:sldLayoutId id="2147483682" r:id="rId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Layout" Target="../slideLayouts/slideLayout1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hyperlink" Target="http://ec.europa.eu/research/participants/data/ref/h2020/grants_manual/hi/3cpart/h2020-hi-list-ac_en.pdf"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7.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83920" y="4149080"/>
            <a:ext cx="8229600" cy="1368152"/>
          </a:xfrm>
        </p:spPr>
        <p:txBody>
          <a:bodyPr>
            <a:noAutofit/>
          </a:bodyPr>
          <a:lstStyle/>
          <a:p>
            <a:r>
              <a:rPr lang="en-US" sz="2800" b="1" dirty="0">
                <a:solidFill>
                  <a:srgbClr val="1F287D"/>
                </a:solidFill>
                <a:latin typeface="Cambria" panose="02040503050406030204" pitchFamily="18" charset="0"/>
                <a:ea typeface="Cambria" panose="02040503050406030204" pitchFamily="18" charset="0"/>
              </a:rPr>
              <a:t>Marie Skłodowska-Curie Actions</a:t>
            </a:r>
            <a:br>
              <a:rPr lang="en-US" sz="2800" b="1" dirty="0">
                <a:solidFill>
                  <a:srgbClr val="1F287D"/>
                </a:solidFill>
                <a:latin typeface="Cambria" panose="02040503050406030204" pitchFamily="18" charset="0"/>
                <a:ea typeface="Cambria" panose="02040503050406030204" pitchFamily="18" charset="0"/>
              </a:rPr>
            </a:br>
            <a:r>
              <a:rPr lang="en-US" sz="2800" b="1" dirty="0">
                <a:solidFill>
                  <a:srgbClr val="1F287D"/>
                </a:solidFill>
                <a:latin typeface="Cambria" panose="02040503050406030204" pitchFamily="18" charset="0"/>
                <a:ea typeface="Cambria" panose="02040503050406030204" pitchFamily="18" charset="0"/>
              </a:rPr>
              <a:t> </a:t>
            </a:r>
            <a:r>
              <a:rPr lang="tr-TR" sz="2800" b="1" dirty="0">
                <a:solidFill>
                  <a:srgbClr val="1F287D"/>
                </a:solidFill>
                <a:latin typeface="Cambria" panose="02040503050406030204" pitchFamily="18" charset="0"/>
                <a:ea typeface="Cambria" panose="02040503050406030204" pitchFamily="18" charset="0"/>
              </a:rPr>
              <a:t>P</a:t>
            </a:r>
            <a:r>
              <a:rPr lang="en-US" sz="2800" b="1" dirty="0">
                <a:solidFill>
                  <a:srgbClr val="1F287D"/>
                </a:solidFill>
                <a:latin typeface="Cambria" panose="02040503050406030204" pitchFamily="18" charset="0"/>
                <a:ea typeface="Cambria" panose="02040503050406030204" pitchFamily="18" charset="0"/>
              </a:rPr>
              <a:t>F – Postdoctoral Fellowships</a:t>
            </a:r>
            <a:br>
              <a:rPr lang="en-US" sz="2800" b="1" dirty="0">
                <a:solidFill>
                  <a:srgbClr val="1F287D"/>
                </a:solidFill>
                <a:latin typeface="Cambria" panose="02040503050406030204" pitchFamily="18" charset="0"/>
                <a:ea typeface="Cambria" panose="02040503050406030204" pitchFamily="18" charset="0"/>
              </a:rPr>
            </a:br>
            <a:endParaRPr lang="pl-PL" sz="2800" b="1" dirty="0">
              <a:solidFill>
                <a:srgbClr val="1F287D"/>
              </a:solidFill>
              <a:latin typeface="Cambria" panose="02040503050406030204" pitchFamily="18" charset="0"/>
              <a:ea typeface="Cambria" panose="02040503050406030204" pitchFamily="18" charset="0"/>
            </a:endParaRPr>
          </a:p>
        </p:txBody>
      </p:sp>
      <p:sp>
        <p:nvSpPr>
          <p:cNvPr id="22" name="Tytuł 1"/>
          <p:cNvSpPr txBox="1">
            <a:spLocks/>
          </p:cNvSpPr>
          <p:nvPr/>
        </p:nvSpPr>
        <p:spPr>
          <a:xfrm>
            <a:off x="483920" y="5157192"/>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2000" b="1" dirty="0">
                <a:solidFill>
                  <a:srgbClr val="1F287D"/>
                </a:solidFill>
                <a:latin typeface="Cambria" panose="02040503050406030204" pitchFamily="18" charset="0"/>
                <a:ea typeface="Cambria" panose="02040503050406030204" pitchFamily="18" charset="0"/>
              </a:rPr>
              <a:t>Şeyma </a:t>
            </a:r>
            <a:r>
              <a:rPr lang="tr-TR" sz="2000" b="1" dirty="0" smtClean="0">
                <a:solidFill>
                  <a:srgbClr val="1F287D"/>
                </a:solidFill>
                <a:latin typeface="Cambria" panose="02040503050406030204" pitchFamily="18" charset="0"/>
                <a:ea typeface="Cambria" panose="02040503050406030204" pitchFamily="18" charset="0"/>
              </a:rPr>
              <a:t>Sayımlar</a:t>
            </a:r>
          </a:p>
        </p:txBody>
      </p:sp>
      <p:sp>
        <p:nvSpPr>
          <p:cNvPr id="23" name="Tytuł 1"/>
          <p:cNvSpPr txBox="1">
            <a:spLocks/>
          </p:cNvSpPr>
          <p:nvPr/>
        </p:nvSpPr>
        <p:spPr>
          <a:xfrm>
            <a:off x="5325184" y="198396"/>
            <a:ext cx="345638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tr-TR" sz="1600" b="1" dirty="0">
                <a:solidFill>
                  <a:srgbClr val="1F287D"/>
                </a:solidFill>
                <a:latin typeface="Cambria" panose="02040503050406030204" pitchFamily="18" charset="0"/>
                <a:ea typeface="Cambria" panose="02040503050406030204" pitchFamily="18" charset="0"/>
              </a:rPr>
              <a:t>Riga (I </a:t>
            </a:r>
            <a:r>
              <a:rPr lang="tr-TR" sz="1600" b="1" dirty="0" err="1">
                <a:solidFill>
                  <a:srgbClr val="1F287D"/>
                </a:solidFill>
                <a:latin typeface="Cambria" panose="02040503050406030204" pitchFamily="18" charset="0"/>
                <a:ea typeface="Cambria" panose="02040503050406030204" pitchFamily="18" charset="0"/>
              </a:rPr>
              <a:t>wish</a:t>
            </a:r>
            <a:r>
              <a:rPr lang="tr-TR" sz="1600" b="1" dirty="0">
                <a:solidFill>
                  <a:srgbClr val="1F287D"/>
                </a:solidFill>
                <a:latin typeface="Cambria" panose="02040503050406030204" pitchFamily="18" charset="0"/>
                <a:ea typeface="Cambria" panose="02040503050406030204" pitchFamily="18" charset="0"/>
              </a:rPr>
              <a:t>)</a:t>
            </a:r>
            <a:r>
              <a:rPr lang="en-GB" sz="1600" b="1" dirty="0">
                <a:solidFill>
                  <a:srgbClr val="1F287D"/>
                </a:solidFill>
                <a:latin typeface="Cambria" panose="02040503050406030204" pitchFamily="18" charset="0"/>
                <a:ea typeface="Cambria" panose="02040503050406030204" pitchFamily="18" charset="0"/>
              </a:rPr>
              <a:t>, </a:t>
            </a:r>
            <a:r>
              <a:rPr lang="tr-TR" sz="1600" b="1" dirty="0">
                <a:solidFill>
                  <a:srgbClr val="1F287D"/>
                </a:solidFill>
                <a:latin typeface="Cambria" panose="02040503050406030204" pitchFamily="18" charset="0"/>
                <a:ea typeface="Cambria" panose="02040503050406030204" pitchFamily="18" charset="0"/>
              </a:rPr>
              <a:t>07 </a:t>
            </a:r>
            <a:r>
              <a:rPr lang="tr-TR" sz="1600" b="1" dirty="0" err="1">
                <a:solidFill>
                  <a:srgbClr val="1F287D"/>
                </a:solidFill>
                <a:latin typeface="Cambria" panose="02040503050406030204" pitchFamily="18" charset="0"/>
                <a:ea typeface="Cambria" panose="02040503050406030204" pitchFamily="18" charset="0"/>
              </a:rPr>
              <a:t>June</a:t>
            </a:r>
            <a:r>
              <a:rPr lang="tr-TR" sz="1600" b="1" dirty="0">
                <a:solidFill>
                  <a:srgbClr val="1F287D"/>
                </a:solidFill>
                <a:latin typeface="Cambria" panose="02040503050406030204" pitchFamily="18" charset="0"/>
                <a:ea typeface="Cambria" panose="02040503050406030204" pitchFamily="18" charset="0"/>
              </a:rPr>
              <a:t> 2021</a:t>
            </a:r>
            <a:endParaRPr lang="en-GB" sz="1600" b="1" dirty="0">
              <a:solidFill>
                <a:srgbClr val="1F287D"/>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96539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79512" y="2492896"/>
            <a:ext cx="8712968" cy="584775"/>
          </a:xfrm>
          <a:prstGeom prst="rect">
            <a:avLst/>
          </a:prstGeom>
          <a:noFill/>
        </p:spPr>
        <p:txBody>
          <a:bodyPr wrap="square" rtlCol="0">
            <a:spAutoFit/>
          </a:bodyPr>
          <a:lstStyle/>
          <a:p>
            <a:r>
              <a:rPr lang="es-ES" sz="3200" dirty="0">
                <a:solidFill>
                  <a:schemeClr val="bg1"/>
                </a:solidFill>
                <a:latin typeface="Cambria" panose="02040503050406030204" pitchFamily="18" charset="0"/>
                <a:ea typeface="Cambria" panose="02040503050406030204" pitchFamily="18" charset="0"/>
                <a:cs typeface="Verdana" pitchFamily="34" charset="0"/>
              </a:rPr>
              <a:t>II. Convocatoria MSCA IF 2015</a:t>
            </a:r>
            <a:endParaRPr lang="es-ES" sz="3200" dirty="0">
              <a:solidFill>
                <a:schemeClr val="bg1"/>
              </a:solidFill>
              <a:latin typeface="Cambria" panose="02040503050406030204" pitchFamily="18" charset="0"/>
              <a:ea typeface="Cambria" panose="02040503050406030204" pitchFamily="18" charset="0"/>
            </a:endParaRPr>
          </a:p>
        </p:txBody>
      </p:sp>
      <p:sp>
        <p:nvSpPr>
          <p:cNvPr id="6" name="6 Marcador de número de diapositiva"/>
          <p:cNvSpPr txBox="1">
            <a:spLocks/>
          </p:cNvSpPr>
          <p:nvPr/>
        </p:nvSpPr>
        <p:spPr>
          <a:xfrm>
            <a:off x="6984978" y="6492873"/>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solidFill>
                  <a:prstClr val="black">
                    <a:tint val="75000"/>
                  </a:prstClr>
                </a:solidFill>
                <a:latin typeface="Cambria" panose="02040503050406030204" pitchFamily="18" charset="0"/>
                <a:ea typeface="Cambria" panose="02040503050406030204" pitchFamily="18" charset="0"/>
              </a:rPr>
              <a:pPr/>
              <a:t>10</a:t>
            </a:fld>
            <a:endParaRPr lang="es-ES" dirty="0">
              <a:solidFill>
                <a:prstClr val="black">
                  <a:tint val="75000"/>
                </a:prstClr>
              </a:solidFill>
              <a:latin typeface="Cambria" panose="02040503050406030204" pitchFamily="18" charset="0"/>
              <a:ea typeface="Cambria" panose="02040503050406030204" pitchFamily="18" charset="0"/>
            </a:endParaRPr>
          </a:p>
        </p:txBody>
      </p:sp>
      <p:sp>
        <p:nvSpPr>
          <p:cNvPr id="9" name="Titel 1"/>
          <p:cNvSpPr txBox="1">
            <a:spLocks/>
          </p:cNvSpPr>
          <p:nvPr/>
        </p:nvSpPr>
        <p:spPr>
          <a:xfrm>
            <a:off x="605496" y="442726"/>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err="1">
                <a:latin typeface="Cambria" panose="02040503050406030204" pitchFamily="18" charset="0"/>
                <a:ea typeface="Cambria" panose="02040503050406030204" pitchFamily="18" charset="0"/>
              </a:rPr>
              <a:t>Secondments</a:t>
            </a:r>
            <a:endParaRPr lang="de-AT" sz="2400" cap="small" dirty="0">
              <a:latin typeface="Cambria" panose="02040503050406030204" pitchFamily="18" charset="0"/>
              <a:ea typeface="Cambria" panose="02040503050406030204" pitchFamily="18" charset="0"/>
            </a:endParaRPr>
          </a:p>
        </p:txBody>
      </p:sp>
      <p:sp>
        <p:nvSpPr>
          <p:cNvPr id="8" name="TextBox 4"/>
          <p:cNvSpPr txBox="1"/>
          <p:nvPr/>
        </p:nvSpPr>
        <p:spPr>
          <a:xfrm>
            <a:off x="620839" y="2132856"/>
            <a:ext cx="8100285" cy="4093428"/>
          </a:xfrm>
          <a:prstGeom prst="rect">
            <a:avLst/>
          </a:prstGeom>
          <a:noFill/>
          <a:ln w="12700">
            <a:noFill/>
            <a:prstDash val="sysDot"/>
          </a:ln>
        </p:spPr>
        <p:txBody>
          <a:bodyPr wrap="square">
            <a:spAutoFit/>
          </a:bodyPr>
          <a:lstStyle/>
          <a:p>
            <a:pPr marL="342900" indent="-342900">
              <a:spcAft>
                <a:spcPts val="600"/>
              </a:spcAft>
              <a:buFont typeface="Wingdings" panose="05000000000000000000" pitchFamily="2" charset="2"/>
              <a:buChar char="Ø"/>
              <a:defRPr/>
            </a:pPr>
            <a:r>
              <a:rPr lang="tr-TR" sz="2000" u="sng" dirty="0" err="1">
                <a:solidFill>
                  <a:srgbClr val="0F5494"/>
                </a:solidFill>
                <a:latin typeface="Cambria" panose="02040503050406030204" pitchFamily="18" charset="0"/>
                <a:ea typeface="Cambria" panose="02040503050406030204" pitchFamily="18" charset="0"/>
              </a:rPr>
              <a:t>Up</a:t>
            </a:r>
            <a:r>
              <a:rPr lang="tr-TR" sz="2000" u="sng" dirty="0">
                <a:solidFill>
                  <a:srgbClr val="0F5494"/>
                </a:solidFill>
                <a:latin typeface="Cambria" panose="02040503050406030204" pitchFamily="18" charset="0"/>
                <a:ea typeface="Cambria" panose="02040503050406030204" pitchFamily="18" charset="0"/>
              </a:rPr>
              <a:t> </a:t>
            </a:r>
            <a:r>
              <a:rPr lang="tr-TR" sz="2000" u="sng" dirty="0" err="1">
                <a:solidFill>
                  <a:srgbClr val="0F5494"/>
                </a:solidFill>
                <a:latin typeface="Cambria" panose="02040503050406030204" pitchFamily="18" charset="0"/>
                <a:ea typeface="Cambria" panose="02040503050406030204" pitchFamily="18" charset="0"/>
              </a:rPr>
              <a:t>to</a:t>
            </a:r>
            <a:r>
              <a:rPr lang="tr-TR" sz="2000" u="sng" dirty="0">
                <a:solidFill>
                  <a:srgbClr val="0F5494"/>
                </a:solidFill>
                <a:latin typeface="Cambria" panose="02040503050406030204" pitchFamily="18" charset="0"/>
                <a:ea typeface="Cambria" panose="02040503050406030204" pitchFamily="18" charset="0"/>
              </a:rPr>
              <a:t> 1/3 of </a:t>
            </a:r>
            <a:r>
              <a:rPr lang="tr-TR" sz="2000" u="sng" dirty="0" err="1">
                <a:solidFill>
                  <a:srgbClr val="0F5494"/>
                </a:solidFill>
                <a:latin typeface="Cambria" panose="02040503050406030204" pitchFamily="18" charset="0"/>
                <a:ea typeface="Cambria" panose="02040503050406030204" pitchFamily="18" charset="0"/>
              </a:rPr>
              <a:t>the</a:t>
            </a:r>
            <a:r>
              <a:rPr lang="tr-TR" sz="2000" u="sng" dirty="0">
                <a:solidFill>
                  <a:srgbClr val="0F5494"/>
                </a:solidFill>
                <a:latin typeface="Cambria" panose="02040503050406030204" pitchFamily="18" charset="0"/>
                <a:ea typeface="Cambria" panose="02040503050406030204" pitchFamily="18" charset="0"/>
              </a:rPr>
              <a:t> </a:t>
            </a:r>
            <a:r>
              <a:rPr lang="tr-TR" sz="2000" u="sng" dirty="0" err="1">
                <a:solidFill>
                  <a:srgbClr val="0F5494"/>
                </a:solidFill>
                <a:latin typeface="Cambria" panose="02040503050406030204" pitchFamily="18" charset="0"/>
                <a:ea typeface="Cambria" panose="02040503050406030204" pitchFamily="18" charset="0"/>
              </a:rPr>
              <a:t>project’s</a:t>
            </a:r>
            <a:r>
              <a:rPr lang="tr-TR" sz="2000" u="sng" dirty="0">
                <a:solidFill>
                  <a:srgbClr val="0F5494"/>
                </a:solidFill>
                <a:latin typeface="Cambria" panose="02040503050406030204" pitchFamily="18" charset="0"/>
                <a:ea typeface="Cambria" panose="02040503050406030204" pitchFamily="18" charset="0"/>
              </a:rPr>
              <a:t> </a:t>
            </a:r>
            <a:r>
              <a:rPr lang="tr-TR" sz="2000" u="sng" dirty="0" err="1">
                <a:solidFill>
                  <a:srgbClr val="0F5494"/>
                </a:solidFill>
                <a:latin typeface="Cambria" panose="02040503050406030204" pitchFamily="18" charset="0"/>
                <a:ea typeface="Cambria" panose="02040503050406030204" pitchFamily="18" charset="0"/>
              </a:rPr>
              <a:t>duration</a:t>
            </a:r>
            <a:endParaRPr lang="tr-TR" sz="2000" u="sng" dirty="0">
              <a:solidFill>
                <a:srgbClr val="0F5494"/>
              </a:solidFill>
              <a:latin typeface="Cambria" panose="02040503050406030204" pitchFamily="18" charset="0"/>
              <a:ea typeface="Cambria" panose="02040503050406030204" pitchFamily="18" charset="0"/>
            </a:endParaRPr>
          </a:p>
          <a:p>
            <a:pPr marL="342900" indent="-342900">
              <a:spcAft>
                <a:spcPts val="600"/>
              </a:spcAft>
              <a:buFont typeface="Wingdings" panose="05000000000000000000" pitchFamily="2" charset="2"/>
              <a:buChar char="v"/>
              <a:defRPr/>
            </a:pPr>
            <a:endParaRPr lang="tr-TR" sz="2000" dirty="0">
              <a:solidFill>
                <a:srgbClr val="0F5494"/>
              </a:solidFill>
              <a:latin typeface="Cambria" panose="02040503050406030204" pitchFamily="18" charset="0"/>
              <a:ea typeface="Cambria" panose="02040503050406030204" pitchFamily="18" charset="0"/>
            </a:endParaRPr>
          </a:p>
          <a:p>
            <a:pPr marL="342900" indent="-342900">
              <a:spcAft>
                <a:spcPts val="600"/>
              </a:spcAft>
              <a:buFont typeface="Wingdings" panose="05000000000000000000" pitchFamily="2" charset="2"/>
              <a:buChar char="v"/>
              <a:defRPr/>
            </a:pPr>
            <a:r>
              <a:rPr lang="en-GB" sz="2000" dirty="0">
                <a:solidFill>
                  <a:srgbClr val="0F5494"/>
                </a:solidFill>
                <a:latin typeface="Cambria" panose="02040503050406030204" pitchFamily="18" charset="0"/>
                <a:ea typeface="Cambria" panose="02040503050406030204" pitchFamily="18" charset="0"/>
              </a:rPr>
              <a:t>Should be clearly described in the proposal </a:t>
            </a:r>
          </a:p>
          <a:p>
            <a:pPr marL="342900" indent="-342900">
              <a:spcAft>
                <a:spcPts val="600"/>
              </a:spcAft>
              <a:buFont typeface="Wingdings" panose="05000000000000000000" pitchFamily="2" charset="2"/>
              <a:buChar char="v"/>
              <a:defRPr/>
            </a:pPr>
            <a:r>
              <a:rPr lang="en-GB" sz="2000" dirty="0">
                <a:solidFill>
                  <a:srgbClr val="0F5494"/>
                </a:solidFill>
                <a:latin typeface="Cambria" panose="02040503050406030204" pitchFamily="18" charset="0"/>
                <a:ea typeface="Cambria" panose="02040503050406030204" pitchFamily="18" charset="0"/>
              </a:rPr>
              <a:t>Can be a single period or divided into multiple shorter periods</a:t>
            </a:r>
          </a:p>
          <a:p>
            <a:pPr marL="342900" indent="-342900">
              <a:spcAft>
                <a:spcPts val="600"/>
              </a:spcAft>
              <a:buFont typeface="Wingdings" panose="05000000000000000000" pitchFamily="2" charset="2"/>
              <a:buChar char="v"/>
              <a:defRPr/>
            </a:pPr>
            <a:r>
              <a:rPr lang="en-GB" sz="2000" dirty="0">
                <a:solidFill>
                  <a:srgbClr val="0F5494"/>
                </a:solidFill>
                <a:latin typeface="Cambria" panose="02040503050406030204" pitchFamily="18" charset="0"/>
                <a:ea typeface="Cambria" panose="02040503050406030204" pitchFamily="18" charset="0"/>
              </a:rPr>
              <a:t>Can be at more than one partner organisation located </a:t>
            </a:r>
            <a:r>
              <a:rPr lang="tr-TR" sz="2000" b="1" dirty="0">
                <a:solidFill>
                  <a:srgbClr val="0F5494"/>
                </a:solidFill>
                <a:latin typeface="Cambria" panose="02040503050406030204" pitchFamily="18" charset="0"/>
                <a:ea typeface="Cambria" panose="02040503050406030204" pitchFamily="18" charset="0"/>
              </a:rPr>
              <a:t>anywhere </a:t>
            </a:r>
            <a:endParaRPr lang="en-GB" sz="2000" b="1" dirty="0">
              <a:solidFill>
                <a:srgbClr val="0F5494"/>
              </a:solidFill>
              <a:latin typeface="Cambria" panose="02040503050406030204" pitchFamily="18" charset="0"/>
              <a:ea typeface="Cambria" panose="02040503050406030204" pitchFamily="18" charset="0"/>
            </a:endParaRPr>
          </a:p>
          <a:p>
            <a:pPr marL="342900" indent="-342900">
              <a:spcAft>
                <a:spcPts val="600"/>
              </a:spcAft>
              <a:buFont typeface="Wingdings" panose="05000000000000000000" pitchFamily="2" charset="2"/>
              <a:buChar char="v"/>
              <a:defRPr/>
            </a:pPr>
            <a:r>
              <a:rPr lang="en-GB" sz="2000" dirty="0">
                <a:solidFill>
                  <a:srgbClr val="0F5494"/>
                </a:solidFill>
                <a:latin typeface="Cambria" panose="02040503050406030204" pitchFamily="18" charset="0"/>
                <a:ea typeface="Cambria" panose="02040503050406030204" pitchFamily="18" charset="0"/>
              </a:rPr>
              <a:t>Can be in the same sector although intersectoral secondments are highly encouraged</a:t>
            </a:r>
          </a:p>
          <a:p>
            <a:pPr marL="342900" indent="-342900">
              <a:spcAft>
                <a:spcPts val="600"/>
              </a:spcAft>
              <a:buFont typeface="Wingdings" panose="05000000000000000000" pitchFamily="2" charset="2"/>
              <a:buChar char="v"/>
              <a:defRPr/>
            </a:pPr>
            <a:r>
              <a:rPr lang="en-GB" sz="2000" dirty="0">
                <a:solidFill>
                  <a:srgbClr val="0F5494"/>
                </a:solidFill>
                <a:latin typeface="Cambria" panose="02040503050406030204" pitchFamily="18" charset="0"/>
                <a:ea typeface="Cambria" panose="02040503050406030204" pitchFamily="18" charset="0"/>
              </a:rPr>
              <a:t>Different from short visit (e.g. field work</a:t>
            </a:r>
            <a:r>
              <a:rPr lang="tr-TR" sz="2000" dirty="0">
                <a:solidFill>
                  <a:srgbClr val="0F5494"/>
                </a:solidFill>
                <a:latin typeface="Cambria" panose="02040503050406030204" pitchFamily="18" charset="0"/>
                <a:ea typeface="Cambria" panose="02040503050406030204" pitchFamily="18" charset="0"/>
              </a:rPr>
              <a:t>)</a:t>
            </a:r>
          </a:p>
          <a:p>
            <a:pPr>
              <a:spcAft>
                <a:spcPts val="600"/>
              </a:spcAft>
              <a:defRPr/>
            </a:pPr>
            <a:endParaRPr lang="tr-TR" sz="2000" dirty="0">
              <a:solidFill>
                <a:srgbClr val="0F5494"/>
              </a:solidFill>
              <a:latin typeface="Cambria" panose="02040503050406030204" pitchFamily="18" charset="0"/>
              <a:ea typeface="Cambria" panose="02040503050406030204" pitchFamily="18" charset="0"/>
            </a:endParaRPr>
          </a:p>
          <a:p>
            <a:pPr marL="342900" indent="-342900">
              <a:spcAft>
                <a:spcPts val="600"/>
              </a:spcAft>
              <a:buFont typeface="Wingdings" panose="05000000000000000000" pitchFamily="2" charset="2"/>
              <a:buChar char="ü"/>
              <a:defRPr/>
            </a:pPr>
            <a:r>
              <a:rPr lang="en-US" sz="2000" dirty="0">
                <a:solidFill>
                  <a:schemeClr val="accent2"/>
                </a:solidFill>
                <a:latin typeface="Cambria" panose="02040503050406030204" pitchFamily="18" charset="0"/>
                <a:ea typeface="Cambria" panose="02040503050406030204" pitchFamily="18" charset="0"/>
              </a:rPr>
              <a:t>additional up to 6 months in an European </a:t>
            </a:r>
            <a:r>
              <a:rPr lang="en-US" sz="2000" dirty="0" err="1">
                <a:solidFill>
                  <a:schemeClr val="accent2"/>
                </a:solidFill>
                <a:latin typeface="Cambria" panose="02040503050406030204" pitchFamily="18" charset="0"/>
                <a:ea typeface="Cambria" panose="02040503050406030204" pitchFamily="18" charset="0"/>
              </a:rPr>
              <a:t>organisation</a:t>
            </a:r>
            <a:r>
              <a:rPr lang="en-US" sz="2000" dirty="0">
                <a:solidFill>
                  <a:schemeClr val="accent2"/>
                </a:solidFill>
                <a:latin typeface="Cambria" panose="02040503050406030204" pitchFamily="18" charset="0"/>
                <a:ea typeface="Cambria" panose="02040503050406030204" pitchFamily="18" charset="0"/>
              </a:rPr>
              <a:t> in the non-academic sector –</a:t>
            </a:r>
            <a:r>
              <a:rPr lang="tr-TR" sz="2000" dirty="0">
                <a:solidFill>
                  <a:schemeClr val="accent2"/>
                </a:solidFill>
                <a:latin typeface="Cambria" panose="02040503050406030204" pitchFamily="18" charset="0"/>
                <a:ea typeface="Cambria" panose="02040503050406030204" pitchFamily="18" charset="0"/>
              </a:rPr>
              <a:t> </a:t>
            </a:r>
            <a:r>
              <a:rPr lang="en-US" sz="2000" dirty="0">
                <a:solidFill>
                  <a:schemeClr val="accent2"/>
                </a:solidFill>
                <a:latin typeface="Cambria" panose="02040503050406030204" pitchFamily="18" charset="0"/>
                <a:ea typeface="Cambria" panose="02040503050406030204" pitchFamily="18" charset="0"/>
              </a:rPr>
              <a:t>placements at the end of EF and GF</a:t>
            </a:r>
            <a:endParaRPr lang="tr-TR" dirty="0">
              <a:solidFill>
                <a:schemeClr val="accent2"/>
              </a:solidFill>
              <a:latin typeface="Cambria" panose="02040503050406030204" pitchFamily="18" charset="0"/>
              <a:ea typeface="Cambria" panose="02040503050406030204" pitchFamily="18" charset="0"/>
            </a:endParaRPr>
          </a:p>
        </p:txBody>
      </p:sp>
      <p:sp>
        <p:nvSpPr>
          <p:cNvPr id="10" name="Content Placeholder 2"/>
          <p:cNvSpPr txBox="1">
            <a:spLocks/>
          </p:cNvSpPr>
          <p:nvPr/>
        </p:nvSpPr>
        <p:spPr bwMode="auto">
          <a:xfrm>
            <a:off x="702128" y="1332784"/>
            <a:ext cx="8018997" cy="390464"/>
          </a:xfrm>
          <a:prstGeom prst="rect">
            <a:avLst/>
          </a:prstGeom>
          <a:solidFill>
            <a:schemeClr val="accent6"/>
          </a:solidFill>
          <a:ln>
            <a:noFill/>
          </a:ln>
          <a:effectLst/>
          <a:scene3d>
            <a:camera prst="orthographicFront"/>
            <a:lightRig rig="soft" dir="t"/>
          </a:scene3d>
          <a:sp3d prstMaterial="matte">
            <a:bevelT w="152400" h="50800" prst="softRound"/>
          </a:sp3d>
          <a:extLst/>
        </p:spPr>
        <p:txBody>
          <a:bodyPr vert="horz" wrap="square" lIns="144000" tIns="108000" rIns="72000" bIns="108000" numCol="1" anchor="t" anchorCtr="0" compatLnSpc="1">
            <a:prstTxWarp prst="textNoShape">
              <a:avLst/>
            </a:prstTxWarp>
            <a:spAutoFit/>
            <a:sp3d extrusionH="57150" prstMaterial="matte">
              <a:bevelT w="12700" h="12700"/>
            </a:sp3d>
          </a:bodyPr>
          <a:lstStyle>
            <a:lvl1pPr marL="1181100" indent="-1181100" algn="l" rtl="0" eaLnBrk="0" fontAlgn="base" hangingPunct="0">
              <a:spcBef>
                <a:spcPct val="20000"/>
              </a:spcBef>
              <a:spcAft>
                <a:spcPct val="0"/>
              </a:spcAft>
              <a:buClr>
                <a:schemeClr val="bg1"/>
              </a:buClr>
              <a:buNone/>
              <a:tabLst>
                <a:tab pos="1343025" algn="l"/>
              </a:tabLst>
              <a:defRPr sz="3000" b="1" i="0" baseline="0">
                <a:solidFill>
                  <a:srgbClr val="0F5494"/>
                </a:solidFill>
                <a:latin typeface="Verdana" pitchFamily="34" charset="0"/>
                <a:ea typeface="+mn-ea"/>
                <a:cs typeface="+mn-cs"/>
              </a:defRPr>
            </a:lvl1pPr>
            <a:lvl2pPr marL="2152650" indent="-266700" algn="l" rtl="0" eaLnBrk="0" fontAlgn="base" hangingPunct="0">
              <a:spcBef>
                <a:spcPct val="20000"/>
              </a:spcBef>
              <a:spcAft>
                <a:spcPct val="0"/>
              </a:spcAft>
              <a:buClr>
                <a:srgbClr val="009FBA"/>
              </a:buClr>
              <a:buNone/>
              <a:tabLst>
                <a:tab pos="1343025" algn="l"/>
              </a:tabLst>
              <a:defRPr sz="2400" b="0" i="1" baseline="0">
                <a:solidFill>
                  <a:srgbClr val="0F5494"/>
                </a:solidFill>
                <a:latin typeface="Verdana" pitchFamily="34" charset="0"/>
              </a:defRPr>
            </a:lvl2pPr>
            <a:lvl3pPr marL="2649538" indent="-49213" algn="l" rtl="0" eaLnBrk="0" fontAlgn="base" hangingPunct="0">
              <a:spcBef>
                <a:spcPct val="20000"/>
              </a:spcBef>
              <a:spcAft>
                <a:spcPct val="0"/>
              </a:spcAft>
              <a:buClr>
                <a:srgbClr val="009FBA"/>
              </a:buClr>
              <a:buSzPct val="140000"/>
              <a:tabLst>
                <a:tab pos="1343025" algn="l"/>
              </a:tabLst>
              <a:defRPr sz="2000" b="1" i="0" baseline="0">
                <a:solidFill>
                  <a:srgbClr val="0F5494"/>
                </a:solidFill>
                <a:latin typeface="Verdana" pitchFamily="34" charset="0"/>
              </a:defRPr>
            </a:lvl3pPr>
            <a:lvl4pPr marL="3057525" indent="-228600" algn="l" rtl="0" eaLnBrk="0" fontAlgn="base" hangingPunct="0">
              <a:spcBef>
                <a:spcPct val="20000"/>
              </a:spcBef>
              <a:spcAft>
                <a:spcPct val="0"/>
              </a:spcAft>
              <a:buChar char="–"/>
              <a:tabLst>
                <a:tab pos="1343025" algn="l"/>
              </a:tabLst>
              <a:defRPr sz="1400" baseline="0">
                <a:solidFill>
                  <a:srgbClr val="0F5494"/>
                </a:solidFill>
                <a:latin typeface="Verdana" pitchFamily="34" charset="0"/>
              </a:defRPr>
            </a:lvl4pPr>
            <a:lvl5pPr marL="3465513" indent="-228600" algn="l" rtl="0" eaLnBrk="0" fontAlgn="base" hangingPunct="0">
              <a:spcBef>
                <a:spcPct val="20000"/>
              </a:spcBef>
              <a:spcAft>
                <a:spcPct val="0"/>
              </a:spcAft>
              <a:buChar char="»"/>
              <a:tabLst>
                <a:tab pos="1343025" algn="l"/>
              </a:tabLst>
              <a:defRPr sz="2000">
                <a:solidFill>
                  <a:schemeClr val="tx1"/>
                </a:solidFill>
                <a:latin typeface="Arial" charset="0"/>
              </a:defRPr>
            </a:lvl5pPr>
            <a:lvl6pPr marL="3922713" indent="-228600" algn="l" rtl="0" fontAlgn="base">
              <a:spcBef>
                <a:spcPct val="20000"/>
              </a:spcBef>
              <a:spcAft>
                <a:spcPct val="0"/>
              </a:spcAft>
              <a:buChar char="»"/>
              <a:tabLst>
                <a:tab pos="1343025" algn="l"/>
              </a:tabLst>
              <a:defRPr sz="2000">
                <a:solidFill>
                  <a:schemeClr val="tx1"/>
                </a:solidFill>
                <a:latin typeface="Arial" charset="0"/>
              </a:defRPr>
            </a:lvl6pPr>
            <a:lvl7pPr marL="4379913" indent="-228600" algn="l" rtl="0" fontAlgn="base">
              <a:spcBef>
                <a:spcPct val="20000"/>
              </a:spcBef>
              <a:spcAft>
                <a:spcPct val="0"/>
              </a:spcAft>
              <a:buChar char="»"/>
              <a:tabLst>
                <a:tab pos="1343025" algn="l"/>
              </a:tabLst>
              <a:defRPr sz="2000">
                <a:solidFill>
                  <a:schemeClr val="tx1"/>
                </a:solidFill>
                <a:latin typeface="Arial" charset="0"/>
              </a:defRPr>
            </a:lvl7pPr>
            <a:lvl8pPr marL="4837113" indent="-228600" algn="l" rtl="0" fontAlgn="base">
              <a:spcBef>
                <a:spcPct val="20000"/>
              </a:spcBef>
              <a:spcAft>
                <a:spcPct val="0"/>
              </a:spcAft>
              <a:buChar char="»"/>
              <a:tabLst>
                <a:tab pos="1343025" algn="l"/>
              </a:tabLst>
              <a:defRPr sz="2000">
                <a:solidFill>
                  <a:schemeClr val="tx1"/>
                </a:solidFill>
                <a:latin typeface="Arial" charset="0"/>
              </a:defRPr>
            </a:lvl8pPr>
            <a:lvl9pPr marL="5294313" indent="-228600" algn="l" rtl="0" fontAlgn="base">
              <a:spcBef>
                <a:spcPct val="20000"/>
              </a:spcBef>
              <a:spcAft>
                <a:spcPct val="0"/>
              </a:spcAft>
              <a:buChar char="»"/>
              <a:tabLst>
                <a:tab pos="1343025" algn="l"/>
              </a:tabLst>
              <a:defRPr sz="2000">
                <a:solidFill>
                  <a:schemeClr val="tx1"/>
                </a:solidFill>
                <a:latin typeface="Arial" charset="0"/>
              </a:defRPr>
            </a:lvl9pPr>
          </a:lstStyle>
          <a:p>
            <a:pPr algn="ctr">
              <a:lnSpc>
                <a:spcPct val="80000"/>
              </a:lnSpc>
              <a:spcAft>
                <a:spcPct val="20000"/>
              </a:spcAft>
              <a:buClr>
                <a:srgbClr val="660066"/>
              </a:buClr>
            </a:pPr>
            <a:r>
              <a:rPr lang="en-GB" altLang="en-US" sz="1400" dirty="0">
                <a:solidFill>
                  <a:schemeClr val="bg1"/>
                </a:solidFill>
                <a:latin typeface="Cambria" panose="02040503050406030204" pitchFamily="18" charset="0"/>
                <a:ea typeface="Cambria" panose="02040503050406030204" pitchFamily="18" charset="0"/>
              </a:rPr>
              <a:t>A transfer of knowledge which contributes significantly to the impact of the fellowship.  </a:t>
            </a:r>
          </a:p>
        </p:txBody>
      </p:sp>
    </p:spTree>
    <p:extLst>
      <p:ext uri="{BB962C8B-B14F-4D97-AF65-F5344CB8AC3E}">
        <p14:creationId xmlns:p14="http://schemas.microsoft.com/office/powerpoint/2010/main" val="3055811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redondeado"/>
          <p:cNvSpPr/>
          <p:nvPr/>
        </p:nvSpPr>
        <p:spPr>
          <a:xfrm>
            <a:off x="597440" y="1313493"/>
            <a:ext cx="3612549" cy="432048"/>
          </a:xfrm>
          <a:prstGeom prst="roundRect">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Cambria" panose="02040503050406030204" pitchFamily="18" charset="0"/>
              <a:ea typeface="Cambria" panose="02040503050406030204" pitchFamily="18" charset="0"/>
            </a:endParaRPr>
          </a:p>
        </p:txBody>
      </p:sp>
      <p:sp>
        <p:nvSpPr>
          <p:cNvPr id="24" name="23 CuadroTexto"/>
          <p:cNvSpPr txBox="1"/>
          <p:nvPr/>
        </p:nvSpPr>
        <p:spPr>
          <a:xfrm>
            <a:off x="563256" y="1940072"/>
            <a:ext cx="2520280" cy="523220"/>
          </a:xfrm>
          <a:prstGeom prst="rect">
            <a:avLst/>
          </a:prstGeom>
          <a:noFill/>
        </p:spPr>
        <p:txBody>
          <a:bodyPr wrap="square" rtlCol="0">
            <a:spAutoFit/>
          </a:bodyPr>
          <a:lstStyle/>
          <a:p>
            <a:pPr algn="ctr"/>
            <a:r>
              <a:rPr lang="es-ES" sz="1400" b="1" dirty="0" err="1">
                <a:solidFill>
                  <a:schemeClr val="tx2"/>
                </a:solidFill>
                <a:latin typeface="Cambria" panose="02040503050406030204" pitchFamily="18" charset="0"/>
                <a:ea typeface="Cambria" panose="02040503050406030204" pitchFamily="18" charset="0"/>
              </a:rPr>
              <a:t>Member</a:t>
            </a:r>
            <a:r>
              <a:rPr lang="es-ES" sz="1400" b="1" dirty="0">
                <a:solidFill>
                  <a:schemeClr val="tx2"/>
                </a:solidFill>
                <a:latin typeface="Cambria" panose="02040503050406030204" pitchFamily="18" charset="0"/>
                <a:ea typeface="Cambria" panose="02040503050406030204" pitchFamily="18" charset="0"/>
              </a:rPr>
              <a:t> </a:t>
            </a:r>
            <a:r>
              <a:rPr lang="es-ES" sz="1400" b="1" dirty="0" err="1">
                <a:solidFill>
                  <a:schemeClr val="tx2"/>
                </a:solidFill>
                <a:latin typeface="Cambria" panose="02040503050406030204" pitchFamily="18" charset="0"/>
                <a:ea typeface="Cambria" panose="02040503050406030204" pitchFamily="18" charset="0"/>
              </a:rPr>
              <a:t>State</a:t>
            </a:r>
            <a:r>
              <a:rPr lang="es-ES" sz="1400" b="1" dirty="0">
                <a:solidFill>
                  <a:schemeClr val="tx2"/>
                </a:solidFill>
                <a:latin typeface="Cambria" panose="02040503050406030204" pitchFamily="18" charset="0"/>
                <a:ea typeface="Cambria" panose="02040503050406030204" pitchFamily="18" charset="0"/>
              </a:rPr>
              <a:t>(MS)</a:t>
            </a:r>
          </a:p>
          <a:p>
            <a:pPr algn="ctr"/>
            <a:r>
              <a:rPr lang="es-ES" sz="1400" b="1" dirty="0" err="1">
                <a:solidFill>
                  <a:schemeClr val="tx2"/>
                </a:solidFill>
                <a:latin typeface="Cambria" panose="02040503050406030204" pitchFamily="18" charset="0"/>
                <a:ea typeface="Cambria" panose="02040503050406030204" pitchFamily="18" charset="0"/>
              </a:rPr>
              <a:t>Associated</a:t>
            </a:r>
            <a:r>
              <a:rPr lang="es-ES" sz="1400" b="1" dirty="0">
                <a:solidFill>
                  <a:schemeClr val="tx2"/>
                </a:solidFill>
                <a:latin typeface="Cambria" panose="02040503050406030204" pitchFamily="18" charset="0"/>
                <a:ea typeface="Cambria" panose="02040503050406030204" pitchFamily="18" charset="0"/>
              </a:rPr>
              <a:t> Country (AC)</a:t>
            </a:r>
          </a:p>
        </p:txBody>
      </p:sp>
      <p:grpSp>
        <p:nvGrpSpPr>
          <p:cNvPr id="49" name="48 Grupo"/>
          <p:cNvGrpSpPr/>
          <p:nvPr/>
        </p:nvGrpSpPr>
        <p:grpSpPr>
          <a:xfrm>
            <a:off x="2850641" y="1844824"/>
            <a:ext cx="877824" cy="877824"/>
            <a:chOff x="3995936" y="2492896"/>
            <a:chExt cx="877824" cy="877824"/>
          </a:xfrm>
        </p:grpSpPr>
        <p:pic>
          <p:nvPicPr>
            <p:cNvPr id="46" name="8 Imagen" descr="EUROPA.jpg">
              <a:extLst>
                <a:ext uri="{FF2B5EF4-FFF2-40B4-BE49-F238E27FC236}">
                  <a16:creationId xmlns:a16="http://schemas.microsoft.com/office/drawing/2014/main" id="{547A8CC2-4CBB-1443-A669-CEFEA550B539}"/>
                </a:ext>
              </a:extLst>
            </p:cNvPr>
            <p:cNvPicPr>
              <a:picLocks noChangeAspect="1"/>
            </p:cNvPicPr>
            <p:nvPr/>
          </p:nvPicPr>
          <p:blipFill>
            <a:blip r:embed="rId2" cstate="print"/>
            <a:stretch>
              <a:fillRect/>
            </a:stretch>
          </p:blipFill>
          <p:spPr>
            <a:xfrm>
              <a:off x="3995936" y="2492896"/>
              <a:ext cx="877824" cy="877824"/>
            </a:xfrm>
            <a:prstGeom prst="rect">
              <a:avLst/>
            </a:prstGeom>
          </p:spPr>
        </p:pic>
        <p:pic>
          <p:nvPicPr>
            <p:cNvPr id="48" name="Imagen 3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0194993">
              <a:off x="4437683" y="2771601"/>
              <a:ext cx="202633" cy="218219"/>
            </a:xfrm>
            <a:prstGeom prst="rect">
              <a:avLst/>
            </a:prstGeom>
          </p:spPr>
        </p:pic>
      </p:grpSp>
      <p:sp>
        <p:nvSpPr>
          <p:cNvPr id="52" name="51 CuadroTexto"/>
          <p:cNvSpPr txBox="1"/>
          <p:nvPr/>
        </p:nvSpPr>
        <p:spPr>
          <a:xfrm>
            <a:off x="239609" y="2882819"/>
            <a:ext cx="4246423" cy="2031325"/>
          </a:xfrm>
          <a:prstGeom prst="rect">
            <a:avLst/>
          </a:prstGeom>
          <a:noFill/>
        </p:spPr>
        <p:txBody>
          <a:bodyPr wrap="square" rtlCol="0">
            <a:spAutoFit/>
          </a:bodyPr>
          <a:lstStyle/>
          <a:p>
            <a:pPr algn="ctr"/>
            <a:r>
              <a:rPr lang="es-ES" dirty="0">
                <a:solidFill>
                  <a:schemeClr val="tx2"/>
                </a:solidFill>
                <a:latin typeface="Cambria" panose="02040503050406030204" pitchFamily="18" charset="0"/>
                <a:ea typeface="Cambria" panose="02040503050406030204" pitchFamily="18" charset="0"/>
              </a:rPr>
              <a:t>For fellows </a:t>
            </a:r>
            <a:r>
              <a:rPr lang="es-ES" b="1" dirty="0">
                <a:solidFill>
                  <a:schemeClr val="tx2"/>
                </a:solidFill>
                <a:latin typeface="Cambria" panose="02040503050406030204" pitchFamily="18" charset="0"/>
                <a:ea typeface="Cambria" panose="02040503050406030204" pitchFamily="18" charset="0"/>
              </a:rPr>
              <a:t>coming to or moving </a:t>
            </a:r>
            <a:r>
              <a:rPr lang="es-ES" dirty="0">
                <a:solidFill>
                  <a:schemeClr val="tx2"/>
                </a:solidFill>
                <a:latin typeface="Cambria" panose="02040503050406030204" pitchFamily="18" charset="0"/>
                <a:ea typeface="Cambria" panose="02040503050406030204" pitchFamily="18" charset="0"/>
              </a:rPr>
              <a:t>within European countries.</a:t>
            </a:r>
            <a:endParaRPr lang="tr-TR" dirty="0">
              <a:solidFill>
                <a:schemeClr val="tx2"/>
              </a:solidFill>
              <a:latin typeface="Cambria" panose="02040503050406030204" pitchFamily="18" charset="0"/>
              <a:ea typeface="Cambria" panose="02040503050406030204" pitchFamily="18" charset="0"/>
            </a:endParaRPr>
          </a:p>
          <a:p>
            <a:pPr algn="ctr"/>
            <a:endParaRPr lang="tr-TR" dirty="0">
              <a:solidFill>
                <a:schemeClr val="tx2"/>
              </a:solidFill>
              <a:latin typeface="Cambria" panose="02040503050406030204" pitchFamily="18" charset="0"/>
              <a:ea typeface="Cambria" panose="02040503050406030204" pitchFamily="18" charset="0"/>
            </a:endParaRPr>
          </a:p>
          <a:p>
            <a:pPr algn="ctr"/>
            <a:r>
              <a:rPr lang="en-US" dirty="0">
                <a:solidFill>
                  <a:schemeClr val="accent2"/>
                </a:solidFill>
                <a:latin typeface="Cambria" panose="02040503050406030204" pitchFamily="18" charset="0"/>
                <a:ea typeface="Cambria" panose="02040503050406030204" pitchFamily="18" charset="0"/>
              </a:rPr>
              <a:t>Discontinuation of panels </a:t>
            </a:r>
            <a:r>
              <a:rPr lang="en-US" dirty="0">
                <a:solidFill>
                  <a:schemeClr val="tx2"/>
                </a:solidFill>
                <a:latin typeface="Cambria" panose="02040503050406030204" pitchFamily="18" charset="0"/>
                <a:ea typeface="Cambria" panose="02040503050406030204" pitchFamily="18" charset="0"/>
              </a:rPr>
              <a:t>(Career Restart, Reintegration, Society and Enterprise) –replacement with incentives</a:t>
            </a:r>
            <a:endParaRPr lang="es-ES" dirty="0">
              <a:solidFill>
                <a:schemeClr val="tx2"/>
              </a:solidFill>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endParaRPr lang="es-ES" dirty="0">
              <a:solidFill>
                <a:schemeClr val="tx2"/>
              </a:solidFill>
              <a:latin typeface="Cambria" panose="02040503050406030204" pitchFamily="18" charset="0"/>
              <a:ea typeface="Cambria" panose="02040503050406030204" pitchFamily="18" charset="0"/>
            </a:endParaRPr>
          </a:p>
        </p:txBody>
      </p:sp>
      <p:sp>
        <p:nvSpPr>
          <p:cNvPr id="7" name="25 Rectángulo"/>
          <p:cNvSpPr>
            <a:spLocks noChangeArrowheads="1"/>
          </p:cNvSpPr>
          <p:nvPr/>
        </p:nvSpPr>
        <p:spPr bwMode="auto">
          <a:xfrm>
            <a:off x="651988" y="1403146"/>
            <a:ext cx="3868299" cy="4058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algn="ctr" eaLnBrk="0" fontAlgn="base" hangingPunct="0">
              <a:spcBef>
                <a:spcPct val="20000"/>
              </a:spcBef>
              <a:spcAft>
                <a:spcPct val="0"/>
              </a:spcAft>
            </a:pPr>
            <a:r>
              <a:rPr lang="es-ES" altLang="es-ES" b="1" dirty="0">
                <a:solidFill>
                  <a:schemeClr val="bg1"/>
                </a:solidFill>
                <a:latin typeface="Cambria" panose="02040503050406030204" pitchFamily="18" charset="0"/>
                <a:ea typeface="Cambria" panose="02040503050406030204" pitchFamily="18" charset="0"/>
              </a:rPr>
              <a:t>EUROPEAN FELLOWSHIPS</a:t>
            </a:r>
          </a:p>
        </p:txBody>
      </p:sp>
      <p:sp>
        <p:nvSpPr>
          <p:cNvPr id="19" name="18 Rectángulo redondeado"/>
          <p:cNvSpPr/>
          <p:nvPr/>
        </p:nvSpPr>
        <p:spPr>
          <a:xfrm>
            <a:off x="5115715" y="1340952"/>
            <a:ext cx="3312368" cy="432048"/>
          </a:xfrm>
          <a:prstGeom prst="roundRect">
            <a:avLst/>
          </a:prstGeom>
          <a:solidFill>
            <a:schemeClr val="accent1">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3">
                  <a:lumMod val="50000"/>
                </a:schemeClr>
              </a:solidFill>
              <a:latin typeface="Cambria" panose="02040503050406030204" pitchFamily="18" charset="0"/>
              <a:ea typeface="Cambria" panose="02040503050406030204" pitchFamily="18" charset="0"/>
            </a:endParaRPr>
          </a:p>
        </p:txBody>
      </p:sp>
      <p:sp>
        <p:nvSpPr>
          <p:cNvPr id="25" name="24 CuadroTexto"/>
          <p:cNvSpPr txBox="1"/>
          <p:nvPr/>
        </p:nvSpPr>
        <p:spPr>
          <a:xfrm>
            <a:off x="5394093" y="2855873"/>
            <a:ext cx="2390690" cy="307777"/>
          </a:xfrm>
          <a:prstGeom prst="rect">
            <a:avLst/>
          </a:prstGeom>
          <a:noFill/>
        </p:spPr>
        <p:txBody>
          <a:bodyPr wrap="square" rtlCol="0">
            <a:spAutoFit/>
          </a:bodyPr>
          <a:lstStyle/>
          <a:p>
            <a:pPr algn="ctr"/>
            <a:r>
              <a:rPr lang="es-ES" sz="1400" b="1" dirty="0" err="1">
                <a:solidFill>
                  <a:schemeClr val="tx2"/>
                </a:solidFill>
                <a:latin typeface="Cambria" panose="02040503050406030204" pitchFamily="18" charset="0"/>
                <a:ea typeface="Cambria" panose="02040503050406030204" pitchFamily="18" charset="0"/>
              </a:rPr>
              <a:t>Third</a:t>
            </a:r>
            <a:r>
              <a:rPr lang="es-ES" sz="1400" b="1" dirty="0">
                <a:solidFill>
                  <a:schemeClr val="tx2"/>
                </a:solidFill>
                <a:latin typeface="Cambria" panose="02040503050406030204" pitchFamily="18" charset="0"/>
                <a:ea typeface="Cambria" panose="02040503050406030204" pitchFamily="18" charset="0"/>
              </a:rPr>
              <a:t> Country (TC)</a:t>
            </a:r>
          </a:p>
        </p:txBody>
      </p:sp>
      <p:grpSp>
        <p:nvGrpSpPr>
          <p:cNvPr id="14" name="13 Grupo"/>
          <p:cNvGrpSpPr/>
          <p:nvPr/>
        </p:nvGrpSpPr>
        <p:grpSpPr>
          <a:xfrm>
            <a:off x="6622142" y="2020198"/>
            <a:ext cx="810091" cy="810092"/>
            <a:chOff x="7888364" y="1917499"/>
            <a:chExt cx="810091" cy="810092"/>
          </a:xfrm>
        </p:grpSpPr>
        <p:pic>
          <p:nvPicPr>
            <p:cNvPr id="28" name="6 Imagen" descr="AUSTRALIA.jpg">
              <a:extLst>
                <a:ext uri="{FF2B5EF4-FFF2-40B4-BE49-F238E27FC236}">
                  <a16:creationId xmlns:a16="http://schemas.microsoft.com/office/drawing/2014/main" id="{24CC9E58-2F2E-DD4E-85EA-1548BDBAF23D}"/>
                </a:ext>
              </a:extLst>
            </p:cNvPr>
            <p:cNvPicPr>
              <a:picLocks noChangeAspect="1"/>
            </p:cNvPicPr>
            <p:nvPr/>
          </p:nvPicPr>
          <p:blipFill>
            <a:blip r:embed="rId4" cstate="print"/>
            <a:stretch>
              <a:fillRect/>
            </a:stretch>
          </p:blipFill>
          <p:spPr>
            <a:xfrm>
              <a:off x="7888364" y="1917499"/>
              <a:ext cx="810091" cy="810092"/>
            </a:xfrm>
            <a:prstGeom prst="rect">
              <a:avLst/>
            </a:prstGeom>
          </p:spPr>
        </p:pic>
        <p:pic>
          <p:nvPicPr>
            <p:cNvPr id="41" name="Imagen 5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384537" y="2280195"/>
              <a:ext cx="172014" cy="186239"/>
            </a:xfrm>
            <a:prstGeom prst="rect">
              <a:avLst/>
            </a:prstGeom>
          </p:spPr>
        </p:pic>
        <p:pic>
          <p:nvPicPr>
            <p:cNvPr id="44" name="Imagen 5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179124" y="2166574"/>
              <a:ext cx="172014" cy="186239"/>
            </a:xfrm>
            <a:prstGeom prst="rect">
              <a:avLst/>
            </a:prstGeom>
          </p:spPr>
        </p:pic>
      </p:grpSp>
      <p:grpSp>
        <p:nvGrpSpPr>
          <p:cNvPr id="15" name="14 Grupo"/>
          <p:cNvGrpSpPr/>
          <p:nvPr/>
        </p:nvGrpSpPr>
        <p:grpSpPr>
          <a:xfrm>
            <a:off x="7330575" y="1956734"/>
            <a:ext cx="799294" cy="799295"/>
            <a:chOff x="8022134" y="1340768"/>
            <a:chExt cx="799294" cy="799295"/>
          </a:xfrm>
        </p:grpSpPr>
        <p:pic>
          <p:nvPicPr>
            <p:cNvPr id="27" name="5 Imagen" descr="ASIA.jpg">
              <a:extLst>
                <a:ext uri="{FF2B5EF4-FFF2-40B4-BE49-F238E27FC236}">
                  <a16:creationId xmlns:a16="http://schemas.microsoft.com/office/drawing/2014/main" id="{B1D5ABA6-1325-B34C-936C-473DF9E827FD}"/>
                </a:ext>
              </a:extLst>
            </p:cNvPr>
            <p:cNvPicPr>
              <a:picLocks noChangeAspect="1"/>
            </p:cNvPicPr>
            <p:nvPr/>
          </p:nvPicPr>
          <p:blipFill>
            <a:blip r:embed="rId6" cstate="print"/>
            <a:stretch>
              <a:fillRect/>
            </a:stretch>
          </p:blipFill>
          <p:spPr>
            <a:xfrm>
              <a:off x="8022134" y="1340768"/>
              <a:ext cx="799294" cy="799295"/>
            </a:xfrm>
            <a:prstGeom prst="rect">
              <a:avLst/>
            </a:prstGeom>
          </p:spPr>
        </p:pic>
        <p:pic>
          <p:nvPicPr>
            <p:cNvPr id="36" name="Imagen 4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512344" y="1744678"/>
              <a:ext cx="172014" cy="186239"/>
            </a:xfrm>
            <a:prstGeom prst="rect">
              <a:avLst/>
            </a:prstGeom>
          </p:spPr>
        </p:pic>
        <p:pic>
          <p:nvPicPr>
            <p:cNvPr id="37" name="Imagen 4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095830" y="1644854"/>
              <a:ext cx="172014" cy="186239"/>
            </a:xfrm>
            <a:prstGeom prst="rect">
              <a:avLst/>
            </a:prstGeom>
          </p:spPr>
        </p:pic>
        <p:pic>
          <p:nvPicPr>
            <p:cNvPr id="39" name="Imagen 5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242166" y="1628864"/>
              <a:ext cx="172014" cy="186239"/>
            </a:xfrm>
            <a:prstGeom prst="rect">
              <a:avLst/>
            </a:prstGeom>
          </p:spPr>
        </p:pic>
        <p:pic>
          <p:nvPicPr>
            <p:cNvPr id="45" name="Imagen 5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8230953" y="1454731"/>
              <a:ext cx="172014" cy="186239"/>
            </a:xfrm>
            <a:prstGeom prst="rect">
              <a:avLst/>
            </a:prstGeom>
          </p:spPr>
        </p:pic>
      </p:grpSp>
      <p:grpSp>
        <p:nvGrpSpPr>
          <p:cNvPr id="47" name="46 Grupo"/>
          <p:cNvGrpSpPr/>
          <p:nvPr/>
        </p:nvGrpSpPr>
        <p:grpSpPr>
          <a:xfrm>
            <a:off x="5992073" y="1917291"/>
            <a:ext cx="756084" cy="756084"/>
            <a:chOff x="7416316" y="1569746"/>
            <a:chExt cx="756084" cy="756084"/>
          </a:xfrm>
        </p:grpSpPr>
        <p:pic>
          <p:nvPicPr>
            <p:cNvPr id="30" name="7 Imagen" descr="Africa.png">
              <a:extLst>
                <a:ext uri="{FF2B5EF4-FFF2-40B4-BE49-F238E27FC236}">
                  <a16:creationId xmlns:a16="http://schemas.microsoft.com/office/drawing/2014/main" id="{04A78E02-5C8F-2743-8405-924E57B8B082}"/>
                </a:ext>
              </a:extLst>
            </p:cNvPr>
            <p:cNvPicPr>
              <a:picLocks noChangeAspect="1"/>
            </p:cNvPicPr>
            <p:nvPr/>
          </p:nvPicPr>
          <p:blipFill>
            <a:blip r:embed="rId7" cstate="print"/>
            <a:stretch>
              <a:fillRect/>
            </a:stretch>
          </p:blipFill>
          <p:spPr>
            <a:xfrm>
              <a:off x="7416316" y="1569746"/>
              <a:ext cx="756084" cy="756084"/>
            </a:xfrm>
            <a:prstGeom prst="rect">
              <a:avLst/>
            </a:prstGeom>
          </p:spPr>
        </p:pic>
        <p:pic>
          <p:nvPicPr>
            <p:cNvPr id="33" name="Imagen 4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792961" y="1807681"/>
              <a:ext cx="172014" cy="186239"/>
            </a:xfrm>
            <a:prstGeom prst="rect">
              <a:avLst/>
            </a:prstGeom>
          </p:spPr>
        </p:pic>
        <p:pic>
          <p:nvPicPr>
            <p:cNvPr id="34" name="Imagen 4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685603" y="1667695"/>
              <a:ext cx="172014" cy="186239"/>
            </a:xfrm>
            <a:prstGeom prst="rect">
              <a:avLst/>
            </a:prstGeom>
          </p:spPr>
        </p:pic>
        <p:pic>
          <p:nvPicPr>
            <p:cNvPr id="38" name="Imagen 5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836434" y="1911085"/>
              <a:ext cx="172014" cy="186239"/>
            </a:xfrm>
            <a:prstGeom prst="rect">
              <a:avLst/>
            </a:prstGeom>
          </p:spPr>
        </p:pic>
      </p:grpSp>
      <p:grpSp>
        <p:nvGrpSpPr>
          <p:cNvPr id="12" name="11 Grupo"/>
          <p:cNvGrpSpPr/>
          <p:nvPr/>
        </p:nvGrpSpPr>
        <p:grpSpPr>
          <a:xfrm>
            <a:off x="5201337" y="1909271"/>
            <a:ext cx="820824" cy="820824"/>
            <a:chOff x="6687901" y="1526449"/>
            <a:chExt cx="820824" cy="820824"/>
          </a:xfrm>
        </p:grpSpPr>
        <p:pic>
          <p:nvPicPr>
            <p:cNvPr id="29" name="4 Imagen" descr="AMÉRICA.jpg">
              <a:extLst>
                <a:ext uri="{FF2B5EF4-FFF2-40B4-BE49-F238E27FC236}">
                  <a16:creationId xmlns:a16="http://schemas.microsoft.com/office/drawing/2014/main" id="{9F2EAE4E-6714-1B40-9099-E87031E5C8E7}"/>
                </a:ext>
              </a:extLst>
            </p:cNvPr>
            <p:cNvPicPr>
              <a:picLocks noChangeAspect="1"/>
            </p:cNvPicPr>
            <p:nvPr/>
          </p:nvPicPr>
          <p:blipFill>
            <a:blip r:embed="rId8" cstate="print"/>
            <a:stretch>
              <a:fillRect/>
            </a:stretch>
          </p:blipFill>
          <p:spPr>
            <a:xfrm rot="798327">
              <a:off x="6687901" y="1526449"/>
              <a:ext cx="820824" cy="820824"/>
            </a:xfrm>
            <a:prstGeom prst="rect">
              <a:avLst/>
            </a:prstGeom>
          </p:spPr>
        </p:pic>
        <p:pic>
          <p:nvPicPr>
            <p:cNvPr id="31" name="Imagen 4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130907" y="1604887"/>
              <a:ext cx="172014" cy="186239"/>
            </a:xfrm>
            <a:prstGeom prst="rect">
              <a:avLst/>
            </a:prstGeom>
          </p:spPr>
        </p:pic>
        <p:pic>
          <p:nvPicPr>
            <p:cNvPr id="32" name="Imagen 4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229425" y="1832169"/>
              <a:ext cx="172014" cy="186239"/>
            </a:xfrm>
            <a:prstGeom prst="rect">
              <a:avLst/>
            </a:prstGeom>
          </p:spPr>
        </p:pic>
        <p:pic>
          <p:nvPicPr>
            <p:cNvPr id="35" name="Imagen 4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128694" y="1955294"/>
              <a:ext cx="172014" cy="186239"/>
            </a:xfrm>
            <a:prstGeom prst="rect">
              <a:avLst/>
            </a:prstGeom>
          </p:spPr>
        </p:pic>
        <p:pic>
          <p:nvPicPr>
            <p:cNvPr id="42" name="Imagen 5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7323677" y="2035493"/>
              <a:ext cx="172014" cy="186239"/>
            </a:xfrm>
            <a:prstGeom prst="rect">
              <a:avLst/>
            </a:prstGeom>
          </p:spPr>
        </p:pic>
        <p:pic>
          <p:nvPicPr>
            <p:cNvPr id="43" name="Imagen 5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194993">
              <a:off x="6985887" y="1615155"/>
              <a:ext cx="172014" cy="186239"/>
            </a:xfrm>
            <a:prstGeom prst="rect">
              <a:avLst/>
            </a:prstGeom>
          </p:spPr>
        </p:pic>
      </p:grpSp>
      <p:sp>
        <p:nvSpPr>
          <p:cNvPr id="53" name="52 CuadroTexto"/>
          <p:cNvSpPr txBox="1"/>
          <p:nvPr/>
        </p:nvSpPr>
        <p:spPr>
          <a:xfrm>
            <a:off x="4629150" y="3415933"/>
            <a:ext cx="4119314" cy="1754326"/>
          </a:xfrm>
          <a:prstGeom prst="rect">
            <a:avLst/>
          </a:prstGeom>
          <a:noFill/>
        </p:spPr>
        <p:txBody>
          <a:bodyPr wrap="square" rtlCol="0">
            <a:spAutoFit/>
          </a:bodyPr>
          <a:lstStyle/>
          <a:p>
            <a:pPr marL="285750" indent="-285750" algn="just">
              <a:buFont typeface="Arial" panose="020B0604020202020204" pitchFamily="34" charset="0"/>
              <a:buChar char="•"/>
            </a:pPr>
            <a:r>
              <a:rPr lang="es-ES" dirty="0" err="1">
                <a:solidFill>
                  <a:schemeClr val="tx2"/>
                </a:solidFill>
                <a:latin typeface="Cambria" panose="02040503050406030204" pitchFamily="18" charset="0"/>
                <a:ea typeface="Cambria" panose="02040503050406030204" pitchFamily="18" charset="0"/>
              </a:rPr>
              <a:t>For</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fellows</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from</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Europe</a:t>
            </a:r>
            <a:r>
              <a:rPr lang="es-ES" dirty="0">
                <a:solidFill>
                  <a:schemeClr val="tx2"/>
                </a:solidFill>
                <a:latin typeface="Cambria" panose="02040503050406030204" pitchFamily="18" charset="0"/>
                <a:ea typeface="Cambria" panose="02040503050406030204" pitchFamily="18" charset="0"/>
              </a:rPr>
              <a:t>* </a:t>
            </a:r>
            <a:r>
              <a:rPr lang="es-ES" b="1" dirty="0" err="1">
                <a:solidFill>
                  <a:schemeClr val="tx2"/>
                </a:solidFill>
                <a:latin typeface="Cambria" panose="02040503050406030204" pitchFamily="18" charset="0"/>
                <a:ea typeface="Cambria" panose="02040503050406030204" pitchFamily="18" charset="0"/>
              </a:rPr>
              <a:t>going</a:t>
            </a:r>
            <a:r>
              <a:rPr lang="es-ES" b="1" dirty="0">
                <a:solidFill>
                  <a:schemeClr val="tx2"/>
                </a:solidFill>
                <a:latin typeface="Cambria" panose="02040503050406030204" pitchFamily="18" charset="0"/>
                <a:ea typeface="Cambria" panose="02040503050406030204" pitchFamily="18" charset="0"/>
              </a:rPr>
              <a:t> to a </a:t>
            </a:r>
            <a:r>
              <a:rPr lang="es-ES" b="1" dirty="0" err="1">
                <a:solidFill>
                  <a:schemeClr val="tx2"/>
                </a:solidFill>
                <a:latin typeface="Cambria" panose="02040503050406030204" pitchFamily="18" charset="0"/>
                <a:ea typeface="Cambria" panose="02040503050406030204" pitchFamily="18" charset="0"/>
              </a:rPr>
              <a:t>third</a:t>
            </a:r>
            <a:r>
              <a:rPr lang="es-ES" b="1" dirty="0">
                <a:solidFill>
                  <a:schemeClr val="tx2"/>
                </a:solidFill>
                <a:latin typeface="Cambria" panose="02040503050406030204" pitchFamily="18" charset="0"/>
                <a:ea typeface="Cambria" panose="02040503050406030204" pitchFamily="18" charset="0"/>
              </a:rPr>
              <a:t> country</a:t>
            </a:r>
            <a:r>
              <a:rPr lang="es-ES" dirty="0">
                <a:solidFill>
                  <a:schemeClr val="tx2"/>
                </a:solidFill>
                <a:latin typeface="Cambria" panose="02040503050406030204" pitchFamily="18" charset="0"/>
                <a:ea typeface="Cambria" panose="02040503050406030204" pitchFamily="18" charset="0"/>
              </a:rPr>
              <a:t>.</a:t>
            </a:r>
          </a:p>
          <a:p>
            <a:pPr marL="285750" indent="-285750" algn="just">
              <a:buFont typeface="Arial" panose="020B0604020202020204" pitchFamily="34" charset="0"/>
              <a:buChar char="•"/>
            </a:pPr>
            <a:endParaRPr lang="es-ES" dirty="0">
              <a:solidFill>
                <a:schemeClr val="tx2"/>
              </a:solidFill>
              <a:latin typeface="Cambria" panose="02040503050406030204" pitchFamily="18" charset="0"/>
              <a:ea typeface="Cambria" panose="02040503050406030204" pitchFamily="18" charset="0"/>
            </a:endParaRPr>
          </a:p>
          <a:p>
            <a:pPr marL="285750" indent="-285750" algn="just">
              <a:buFont typeface="Arial" panose="020B0604020202020204" pitchFamily="34" charset="0"/>
              <a:buChar char="•"/>
            </a:pPr>
            <a:r>
              <a:rPr lang="es-ES" dirty="0">
                <a:solidFill>
                  <a:schemeClr val="tx2"/>
                </a:solidFill>
                <a:latin typeface="Cambria" panose="02040503050406030204" pitchFamily="18" charset="0"/>
                <a:ea typeface="Cambria" panose="02040503050406030204" pitchFamily="18" charset="0"/>
              </a:rPr>
              <a:t>Transfer of </a:t>
            </a:r>
            <a:r>
              <a:rPr lang="es-ES" dirty="0" err="1">
                <a:solidFill>
                  <a:schemeClr val="tx2"/>
                </a:solidFill>
                <a:latin typeface="Cambria" panose="02040503050406030204" pitchFamily="18" charset="0"/>
                <a:ea typeface="Cambria" panose="02040503050406030204" pitchFamily="18" charset="0"/>
              </a:rPr>
              <a:t>knowledge</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through</a:t>
            </a:r>
            <a:r>
              <a:rPr lang="es-ES" dirty="0">
                <a:solidFill>
                  <a:schemeClr val="tx2"/>
                </a:solidFill>
                <a:latin typeface="Cambria" panose="02040503050406030204" pitchFamily="18" charset="0"/>
                <a:ea typeface="Cambria" panose="02040503050406030204" pitchFamily="18" charset="0"/>
              </a:rPr>
              <a:t> a </a:t>
            </a:r>
            <a:r>
              <a:rPr lang="es-ES" b="1" dirty="0" err="1">
                <a:solidFill>
                  <a:schemeClr val="tx2"/>
                </a:solidFill>
                <a:latin typeface="Cambria" panose="02040503050406030204" pitchFamily="18" charset="0"/>
                <a:ea typeface="Cambria" panose="02040503050406030204" pitchFamily="18" charset="0"/>
              </a:rPr>
              <a:t>Return</a:t>
            </a:r>
            <a:r>
              <a:rPr lang="es-ES" b="1" dirty="0">
                <a:solidFill>
                  <a:schemeClr val="tx2"/>
                </a:solidFill>
                <a:latin typeface="Cambria" panose="02040503050406030204" pitchFamily="18" charset="0"/>
                <a:ea typeface="Cambria" panose="02040503050406030204" pitchFamily="18" charset="0"/>
              </a:rPr>
              <a:t> </a:t>
            </a:r>
            <a:r>
              <a:rPr lang="es-ES" b="1" dirty="0" err="1">
                <a:solidFill>
                  <a:schemeClr val="tx2"/>
                </a:solidFill>
                <a:latin typeface="Cambria" panose="02040503050406030204" pitchFamily="18" charset="0"/>
                <a:ea typeface="Cambria" panose="02040503050406030204" pitchFamily="18" charset="0"/>
              </a:rPr>
              <a:t>Phase</a:t>
            </a:r>
            <a:r>
              <a:rPr lang="es-ES" b="1" dirty="0">
                <a:solidFill>
                  <a:schemeClr val="tx2"/>
                </a:solidFill>
                <a:latin typeface="Cambria" panose="02040503050406030204" pitchFamily="18" charset="0"/>
                <a:ea typeface="Cambria" panose="02040503050406030204" pitchFamily="18" charset="0"/>
              </a:rPr>
              <a:t> to </a:t>
            </a:r>
            <a:r>
              <a:rPr lang="es-ES" b="1" dirty="0" err="1">
                <a:solidFill>
                  <a:schemeClr val="tx2"/>
                </a:solidFill>
                <a:latin typeface="Cambria" panose="02040503050406030204" pitchFamily="18" charset="0"/>
                <a:ea typeface="Cambria" panose="02040503050406030204" pitchFamily="18" charset="0"/>
              </a:rPr>
              <a:t>Europe</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is</a:t>
            </a:r>
            <a:r>
              <a:rPr lang="es-ES" dirty="0">
                <a:solidFill>
                  <a:schemeClr val="tx2"/>
                </a:solidFill>
                <a:latin typeface="Cambria" panose="02040503050406030204" pitchFamily="18" charset="0"/>
                <a:ea typeface="Cambria" panose="02040503050406030204" pitchFamily="18" charset="0"/>
              </a:rPr>
              <a:t> </a:t>
            </a:r>
            <a:r>
              <a:rPr lang="es-ES" dirty="0" err="1">
                <a:solidFill>
                  <a:schemeClr val="tx2"/>
                </a:solidFill>
                <a:latin typeface="Cambria" panose="02040503050406030204" pitchFamily="18" charset="0"/>
                <a:ea typeface="Cambria" panose="02040503050406030204" pitchFamily="18" charset="0"/>
              </a:rPr>
              <a:t>mandatory</a:t>
            </a:r>
            <a:r>
              <a:rPr lang="es-ES" dirty="0">
                <a:solidFill>
                  <a:schemeClr val="tx2"/>
                </a:solidFill>
                <a:latin typeface="Cambria" panose="02040503050406030204" pitchFamily="18" charset="0"/>
                <a:ea typeface="Cambria" panose="02040503050406030204" pitchFamily="18" charset="0"/>
              </a:rPr>
              <a:t>.</a:t>
            </a:r>
          </a:p>
        </p:txBody>
      </p:sp>
      <p:sp>
        <p:nvSpPr>
          <p:cNvPr id="16" name="25 Rectángulo"/>
          <p:cNvSpPr>
            <a:spLocks noChangeArrowheads="1"/>
          </p:cNvSpPr>
          <p:nvPr/>
        </p:nvSpPr>
        <p:spPr bwMode="auto">
          <a:xfrm>
            <a:off x="4837749" y="1397504"/>
            <a:ext cx="3868299" cy="360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algn="ctr" eaLnBrk="0" fontAlgn="base" hangingPunct="0">
              <a:spcBef>
                <a:spcPct val="20000"/>
              </a:spcBef>
              <a:spcAft>
                <a:spcPct val="0"/>
              </a:spcAft>
            </a:pPr>
            <a:r>
              <a:rPr lang="es-ES" altLang="es-ES" b="1" dirty="0">
                <a:solidFill>
                  <a:schemeClr val="bg1"/>
                </a:solidFill>
                <a:latin typeface="Cambria" panose="02040503050406030204" pitchFamily="18" charset="0"/>
                <a:ea typeface="Cambria" panose="02040503050406030204" pitchFamily="18" charset="0"/>
              </a:rPr>
              <a:t>GLOBAL FELLOWSHIPS</a:t>
            </a:r>
          </a:p>
        </p:txBody>
      </p:sp>
      <p:sp>
        <p:nvSpPr>
          <p:cNvPr id="54" name="53 Rectángulo redondeado"/>
          <p:cNvSpPr/>
          <p:nvPr/>
        </p:nvSpPr>
        <p:spPr>
          <a:xfrm>
            <a:off x="4644008" y="1214818"/>
            <a:ext cx="4320480" cy="4158397"/>
          </a:xfrm>
          <a:prstGeom prst="roundRect">
            <a:avLst>
              <a:gd name="adj" fmla="val 5915"/>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3">
                  <a:lumMod val="50000"/>
                </a:schemeClr>
              </a:solidFill>
              <a:latin typeface="Cambria" panose="02040503050406030204" pitchFamily="18" charset="0"/>
              <a:ea typeface="Cambria" panose="02040503050406030204" pitchFamily="18" charset="0"/>
            </a:endParaRPr>
          </a:p>
        </p:txBody>
      </p:sp>
      <p:sp>
        <p:nvSpPr>
          <p:cNvPr id="56" name="55 Rectángulo redondeado"/>
          <p:cNvSpPr/>
          <p:nvPr/>
        </p:nvSpPr>
        <p:spPr>
          <a:xfrm>
            <a:off x="251520" y="1214818"/>
            <a:ext cx="4256856" cy="4158398"/>
          </a:xfrm>
          <a:prstGeom prst="roundRect">
            <a:avLst>
              <a:gd name="adj" fmla="val 5915"/>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3">
                  <a:lumMod val="50000"/>
                </a:schemeClr>
              </a:solidFill>
              <a:latin typeface="Cambria" panose="02040503050406030204" pitchFamily="18" charset="0"/>
              <a:ea typeface="Cambria" panose="02040503050406030204" pitchFamily="18" charset="0"/>
            </a:endParaRPr>
          </a:p>
        </p:txBody>
      </p:sp>
      <p:sp>
        <p:nvSpPr>
          <p:cNvPr id="59" name="Rounded Rectangle 29"/>
          <p:cNvSpPr/>
          <p:nvPr/>
        </p:nvSpPr>
        <p:spPr>
          <a:xfrm>
            <a:off x="1598902" y="4903575"/>
            <a:ext cx="1482061" cy="419401"/>
          </a:xfrm>
          <a:prstGeom prst="roundRect">
            <a:avLst/>
          </a:prstGeom>
          <a:solidFill>
            <a:schemeClr val="accent6">
              <a:lumMod val="60000"/>
              <a:lumOff val="40000"/>
            </a:schemeClr>
          </a:solidFill>
          <a:ln w="0">
            <a:solidFill>
              <a:srgbClr val="004386"/>
            </a:solidFill>
          </a:ln>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prstMaterial="matte">
              <a:bevelT w="38100" h="38100"/>
            </a:sp3d>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tr-TR" sz="1100" dirty="0">
                <a:solidFill>
                  <a:schemeClr val="tx1">
                    <a:lumMod val="75000"/>
                    <a:lumOff val="25000"/>
                  </a:schemeClr>
                </a:solidFill>
                <a:latin typeface="Cambria" panose="02040503050406030204" pitchFamily="18" charset="0"/>
                <a:ea typeface="Cambria" panose="02040503050406030204" pitchFamily="18" charset="0"/>
                <a:cs typeface="Tahoma" panose="020B0604030504040204" pitchFamily="34" charset="0"/>
              </a:rPr>
              <a:t>ERA</a:t>
            </a:r>
            <a:r>
              <a:rPr lang="en-US" sz="1100" dirty="0">
                <a:solidFill>
                  <a:schemeClr val="tx1">
                    <a:lumMod val="75000"/>
                    <a:lumOff val="25000"/>
                  </a:schemeClr>
                </a:solidFill>
                <a:latin typeface="Cambria" panose="02040503050406030204" pitchFamily="18" charset="0"/>
                <a:ea typeface="Cambria" panose="02040503050406030204" pitchFamily="18" charset="0"/>
                <a:cs typeface="Tahoma" panose="020B0604030504040204" pitchFamily="34" charset="0"/>
              </a:rPr>
              <a:t> Fellowships</a:t>
            </a:r>
          </a:p>
        </p:txBody>
      </p:sp>
      <p:sp>
        <p:nvSpPr>
          <p:cNvPr id="61" name="6 Marcador de número de diapositiva"/>
          <p:cNvSpPr txBox="1">
            <a:spLocks/>
          </p:cNvSpPr>
          <p:nvPr/>
        </p:nvSpPr>
        <p:spPr>
          <a:xfrm>
            <a:off x="7005937" y="6492875"/>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latin typeface="Cambria" panose="02040503050406030204" pitchFamily="18" charset="0"/>
                <a:ea typeface="Cambria" panose="02040503050406030204" pitchFamily="18" charset="0"/>
              </a:rPr>
              <a:pPr/>
              <a:t>11</a:t>
            </a:fld>
            <a:endParaRPr lang="es-ES" dirty="0">
              <a:latin typeface="Cambria" panose="02040503050406030204" pitchFamily="18" charset="0"/>
              <a:ea typeface="Cambria" panose="02040503050406030204" pitchFamily="18" charset="0"/>
            </a:endParaRPr>
          </a:p>
        </p:txBody>
      </p:sp>
      <p:sp>
        <p:nvSpPr>
          <p:cNvPr id="62" name="Titel 1"/>
          <p:cNvSpPr txBox="1">
            <a:spLocks/>
          </p:cNvSpPr>
          <p:nvPr/>
        </p:nvSpPr>
        <p:spPr>
          <a:xfrm>
            <a:off x="577668" y="405851"/>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err="1">
                <a:latin typeface="Cambria" panose="02040503050406030204" pitchFamily="18" charset="0"/>
                <a:ea typeface="Cambria" panose="02040503050406030204" pitchFamily="18" charset="0"/>
              </a:rPr>
              <a:t>Postdoctoral</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Fellowshıps</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Optıons</a:t>
            </a:r>
            <a:endParaRPr lang="de-AT" sz="2400" cap="small"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483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9"/>
          <p:cNvSpPr txBox="1">
            <a:spLocks noChangeArrowheads="1"/>
          </p:cNvSpPr>
          <p:nvPr/>
        </p:nvSpPr>
        <p:spPr bwMode="auto">
          <a:xfrm>
            <a:off x="311676" y="910245"/>
            <a:ext cx="6664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pPr>
            <a:r>
              <a:rPr lang="de-DE" altLang="en-US" sz="2100" b="1" i="0" dirty="0">
                <a:solidFill>
                  <a:prstClr val="white"/>
                </a:solidFill>
                <a:latin typeface="Cambria" panose="02040503050406030204" pitchFamily="18" charset="0"/>
                <a:ea typeface="Cambria" panose="02040503050406030204" pitchFamily="18" charset="0"/>
                <a:cs typeface="+mj-cs"/>
              </a:rPr>
              <a:t>European Fellowships</a:t>
            </a:r>
            <a:r>
              <a:rPr lang="de-DE" altLang="en-US" sz="1500" b="1" i="0" dirty="0">
                <a:solidFill>
                  <a:schemeClr val="bg1"/>
                </a:solidFill>
                <a:latin typeface="Cambria" panose="02040503050406030204" pitchFamily="18" charset="0"/>
                <a:ea typeface="Cambria" panose="02040503050406030204" pitchFamily="18" charset="0"/>
              </a:rPr>
              <a:t>							</a:t>
            </a:r>
            <a:endParaRPr lang="en-GB" altLang="en-US" sz="1500" b="1" i="0" dirty="0">
              <a:solidFill>
                <a:schemeClr val="bg1"/>
              </a:solidFill>
              <a:latin typeface="Cambria" panose="02040503050406030204" pitchFamily="18" charset="0"/>
              <a:ea typeface="Cambria" panose="02040503050406030204" pitchFamily="18" charset="0"/>
            </a:endParaRPr>
          </a:p>
        </p:txBody>
      </p:sp>
      <p:sp>
        <p:nvSpPr>
          <p:cNvPr id="15" name="Titel 1"/>
          <p:cNvSpPr txBox="1">
            <a:spLocks/>
          </p:cNvSpPr>
          <p:nvPr/>
        </p:nvSpPr>
        <p:spPr>
          <a:xfrm>
            <a:off x="611560" y="423060"/>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err="1">
                <a:latin typeface="Cambria" panose="02040503050406030204" pitchFamily="18" charset="0"/>
                <a:ea typeface="Cambria" panose="02040503050406030204" pitchFamily="18" charset="0"/>
              </a:rPr>
              <a:t>European</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Fellowshıps</a:t>
            </a:r>
            <a:endParaRPr lang="de-AT" sz="2400" cap="small" dirty="0">
              <a:latin typeface="Cambria" panose="02040503050406030204" pitchFamily="18" charset="0"/>
              <a:ea typeface="Cambria" panose="02040503050406030204" pitchFamily="18" charset="0"/>
            </a:endParaRPr>
          </a:p>
        </p:txBody>
      </p:sp>
      <p:pic>
        <p:nvPicPr>
          <p:cNvPr id="16" name="Picture 5" descr="C:\Users\waeleil\Desktop\political-world-map-white-thin-b6a.png"/>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l="13156" t="-9550" r="27016" b="22803"/>
          <a:stretch/>
        </p:blipFill>
        <p:spPr bwMode="auto">
          <a:xfrm>
            <a:off x="742507" y="911314"/>
            <a:ext cx="7733071" cy="5188974"/>
          </a:xfrm>
          <a:prstGeom prst="rect">
            <a:avLst/>
          </a:prstGeom>
          <a:noFill/>
          <a:extLst>
            <a:ext uri="{909E8E84-426E-40DD-AFC4-6F175D3DCCD1}">
              <a14:hiddenFill xmlns:a14="http://schemas.microsoft.com/office/drawing/2010/main">
                <a:solidFill>
                  <a:srgbClr val="FFFFFF"/>
                </a:solidFill>
              </a14:hiddenFill>
            </a:ext>
          </a:extLst>
        </p:spPr>
      </p:pic>
      <p:sp>
        <p:nvSpPr>
          <p:cNvPr id="17" name="Left-Right Arrow 6"/>
          <p:cNvSpPr/>
          <p:nvPr/>
        </p:nvSpPr>
        <p:spPr bwMode="auto">
          <a:xfrm rot="19849876">
            <a:off x="3366116" y="2423928"/>
            <a:ext cx="1860968" cy="581889"/>
          </a:xfrm>
          <a:prstGeom prst="leftRightArrow">
            <a:avLst/>
          </a:prstGeom>
          <a:solidFill>
            <a:srgbClr val="0033CC"/>
          </a:solidFill>
          <a:ln w="12700" cap="rnd">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en-GB" sz="1600" b="1" dirty="0">
                <a:solidFill>
                  <a:srgbClr val="FFFFFF"/>
                </a:solidFill>
                <a:latin typeface="Cambria" panose="02040503050406030204" pitchFamily="18" charset="0"/>
                <a:ea typeface="Cambria" panose="02040503050406030204" pitchFamily="18" charset="0"/>
              </a:rPr>
              <a:t>Intra EU</a:t>
            </a:r>
          </a:p>
        </p:txBody>
      </p:sp>
      <p:sp>
        <p:nvSpPr>
          <p:cNvPr id="18" name="Right Arrow 7"/>
          <p:cNvSpPr/>
          <p:nvPr/>
        </p:nvSpPr>
        <p:spPr bwMode="auto">
          <a:xfrm rot="19674160">
            <a:off x="2286721" y="3654833"/>
            <a:ext cx="1445825" cy="638529"/>
          </a:xfrm>
          <a:prstGeom prst="rightArrow">
            <a:avLst/>
          </a:prstGeom>
          <a:solidFill>
            <a:srgbClr val="0033CC"/>
          </a:solidFill>
          <a:ln w="12700" cap="rnd">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en-GB" sz="1600" b="1" dirty="0">
                <a:solidFill>
                  <a:srgbClr val="FFFFFF"/>
                </a:solidFill>
                <a:latin typeface="Cambria" panose="02040503050406030204" pitchFamily="18" charset="0"/>
                <a:ea typeface="Cambria" panose="02040503050406030204" pitchFamily="18" charset="0"/>
              </a:rPr>
              <a:t>Incoming</a:t>
            </a:r>
          </a:p>
        </p:txBody>
      </p:sp>
      <p:sp>
        <p:nvSpPr>
          <p:cNvPr id="19" name="Oval 18"/>
          <p:cNvSpPr/>
          <p:nvPr/>
        </p:nvSpPr>
        <p:spPr bwMode="auto">
          <a:xfrm>
            <a:off x="3427469" y="2110215"/>
            <a:ext cx="2584691" cy="1619467"/>
          </a:xfrm>
          <a:prstGeom prst="ellipse">
            <a:avLst/>
          </a:prstGeom>
          <a:noFill/>
          <a:ln w="38100">
            <a:solidFill>
              <a:srgbClr val="84095B"/>
            </a:solidFill>
            <a:prstDash val="sysDot"/>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Cambria" panose="02040503050406030204" pitchFamily="18" charset="0"/>
              <a:ea typeface="Cambria" panose="02040503050406030204" pitchFamily="18" charset="0"/>
            </a:endParaRPr>
          </a:p>
        </p:txBody>
      </p:sp>
      <p:sp>
        <p:nvSpPr>
          <p:cNvPr id="20" name="TextBox 10"/>
          <p:cNvSpPr txBox="1"/>
          <p:nvPr/>
        </p:nvSpPr>
        <p:spPr>
          <a:xfrm>
            <a:off x="611560" y="5666735"/>
            <a:ext cx="7668854" cy="433553"/>
          </a:xfrm>
          <a:prstGeom prst="rect">
            <a:avLst/>
          </a:prstGeom>
          <a:solidFill>
            <a:srgbClr val="EBF7FF"/>
          </a:solidFill>
          <a:ln w="38100">
            <a:noFill/>
            <a:prstDash val="dash"/>
          </a:ln>
        </p:spPr>
        <p:txBody>
          <a:bodyPr wrap="square" lIns="144000" tIns="108000" rIns="72000" bIns="108000">
            <a:spAutoFit/>
            <a:sp3d extrusionH="57150" prstMaterial="matte">
              <a:bevelT w="12700" h="12700"/>
            </a:sp3d>
          </a:bodyPr>
          <a:lstStyle>
            <a:defPPr>
              <a:defRPr lang="en-GB"/>
            </a:defPPr>
            <a:lvl1pPr>
              <a:buSzPct val="130000"/>
              <a:defRPr sz="1400" b="1">
                <a:solidFill>
                  <a:srgbClr val="C00000"/>
                </a:solidFill>
                <a:ea typeface="Tahoma" panose="020B0604030504040204" pitchFamily="34" charset="0"/>
                <a:cs typeface="Tahoma" panose="020B0604030504040204" pitchFamily="34" charset="0"/>
              </a:defRPr>
            </a:lvl1pPr>
          </a:lstStyle>
          <a:p>
            <a:pPr fontAlgn="base">
              <a:spcBef>
                <a:spcPct val="0"/>
              </a:spcBef>
              <a:spcAft>
                <a:spcPct val="0"/>
              </a:spcAft>
            </a:pPr>
            <a:r>
              <a:rPr lang="en-GB" dirty="0">
                <a:solidFill>
                  <a:schemeClr val="accent2"/>
                </a:solidFill>
                <a:latin typeface="Cambria" panose="02040503050406030204" pitchFamily="18" charset="0"/>
                <a:ea typeface="Cambria" panose="02040503050406030204" pitchFamily="18" charset="0"/>
              </a:rPr>
              <a:t>2. PANELS </a:t>
            </a:r>
            <a:r>
              <a:rPr lang="en-GB" dirty="0">
                <a:solidFill>
                  <a:srgbClr val="0F5494"/>
                </a:solidFill>
                <a:latin typeface="Cambria" panose="02040503050406030204" pitchFamily="18" charset="0"/>
                <a:ea typeface="Cambria" panose="02040503050406030204" pitchFamily="18" charset="0"/>
              </a:rPr>
              <a:t>–</a:t>
            </a:r>
            <a:r>
              <a:rPr lang="en-GB" dirty="0">
                <a:latin typeface="Cambria" panose="02040503050406030204" pitchFamily="18" charset="0"/>
                <a:ea typeface="Cambria" panose="02040503050406030204" pitchFamily="18" charset="0"/>
              </a:rPr>
              <a:t> </a:t>
            </a:r>
            <a:r>
              <a:rPr lang="en-GB" dirty="0">
                <a:solidFill>
                  <a:schemeClr val="accent6"/>
                </a:solidFill>
                <a:latin typeface="Cambria" panose="02040503050406030204" pitchFamily="18" charset="0"/>
                <a:ea typeface="Cambria" panose="02040503050406030204" pitchFamily="18" charset="0"/>
              </a:rPr>
              <a:t>eight panels (CHE, SOC, ECO, ENG, ENV, LIF, MAT, PHY)  </a:t>
            </a:r>
          </a:p>
        </p:txBody>
      </p:sp>
      <p:sp>
        <p:nvSpPr>
          <p:cNvPr id="21" name="TextBox 13"/>
          <p:cNvSpPr txBox="1"/>
          <p:nvPr/>
        </p:nvSpPr>
        <p:spPr>
          <a:xfrm>
            <a:off x="6127206" y="1438031"/>
            <a:ext cx="2764376" cy="1295327"/>
          </a:xfrm>
          <a:prstGeom prst="rect">
            <a:avLst/>
          </a:prstGeom>
          <a:solidFill>
            <a:srgbClr val="EBF7FF"/>
          </a:solidFill>
          <a:ln>
            <a:noFill/>
          </a:ln>
        </p:spPr>
        <p:txBody>
          <a:bodyPr wrap="square" lIns="144000" tIns="108000" rIns="72000" bIns="108000">
            <a:spAutoFit/>
            <a:sp3d extrusionH="57150" prstMaterial="matte">
              <a:bevelT w="12700" h="12700"/>
            </a:sp3d>
          </a:bodyPr>
          <a:lstStyle>
            <a:defPPr>
              <a:defRPr lang="en-GB"/>
            </a:defPPr>
            <a:lvl1pPr algn="ctr">
              <a:buSzPct val="130000"/>
              <a:defRPr sz="1800" b="1">
                <a:solidFill>
                  <a:schemeClr val="tx1"/>
                </a:solidFill>
                <a:ea typeface="Tahoma" panose="020B0604030504040204" pitchFamily="34" charset="0"/>
                <a:cs typeface="Tahoma" panose="020B0604030504040204" pitchFamily="34" charset="0"/>
              </a:defRPr>
            </a:lvl1pPr>
          </a:lstStyle>
          <a:p>
            <a:pPr algn="l" fontAlgn="base">
              <a:spcBef>
                <a:spcPct val="0"/>
              </a:spcBef>
              <a:spcAft>
                <a:spcPct val="0"/>
              </a:spcAft>
            </a:pPr>
            <a:r>
              <a:rPr lang="en-GB" sz="1400" dirty="0">
                <a:solidFill>
                  <a:schemeClr val="accent2"/>
                </a:solidFill>
                <a:latin typeface="Cambria" panose="02040503050406030204" pitchFamily="18" charset="0"/>
                <a:ea typeface="Cambria" panose="02040503050406030204" pitchFamily="18" charset="0"/>
              </a:rPr>
              <a:t>1. MOBILITY RULE</a:t>
            </a:r>
          </a:p>
          <a:p>
            <a:pPr algn="l" fontAlgn="base">
              <a:spcBef>
                <a:spcPct val="0"/>
              </a:spcBef>
              <a:spcAft>
                <a:spcPct val="0"/>
              </a:spcAft>
            </a:pPr>
            <a:r>
              <a:rPr lang="en-GB" sz="1400" b="0" dirty="0">
                <a:solidFill>
                  <a:srgbClr val="0F5494"/>
                </a:solidFill>
                <a:latin typeface="Cambria" panose="02040503050406030204" pitchFamily="18" charset="0"/>
                <a:ea typeface="Cambria" panose="02040503050406030204" pitchFamily="18" charset="0"/>
              </a:rPr>
              <a:t>Not resided, worked, studied &gt; 12 months </a:t>
            </a:r>
          </a:p>
          <a:p>
            <a:pPr algn="l" fontAlgn="base">
              <a:spcBef>
                <a:spcPct val="0"/>
              </a:spcBef>
              <a:spcAft>
                <a:spcPct val="0"/>
              </a:spcAft>
            </a:pPr>
            <a:r>
              <a:rPr lang="en-GB" sz="1400" b="0" dirty="0">
                <a:solidFill>
                  <a:srgbClr val="0F5494"/>
                </a:solidFill>
                <a:latin typeface="Cambria" panose="02040503050406030204" pitchFamily="18" charset="0"/>
                <a:ea typeface="Cambria" panose="02040503050406030204" pitchFamily="18" charset="0"/>
              </a:rPr>
              <a:t>in the 3 years in the country  of the beneficiary</a:t>
            </a:r>
          </a:p>
        </p:txBody>
      </p:sp>
      <p:sp>
        <p:nvSpPr>
          <p:cNvPr id="10" name="Metin kutusu 9"/>
          <p:cNvSpPr txBox="1"/>
          <p:nvPr/>
        </p:nvSpPr>
        <p:spPr>
          <a:xfrm>
            <a:off x="472824" y="6320083"/>
            <a:ext cx="3095080" cy="246221"/>
          </a:xfrm>
          <a:prstGeom prst="rect">
            <a:avLst/>
          </a:prstGeom>
          <a:noFill/>
        </p:spPr>
        <p:txBody>
          <a:bodyPr wrap="square" rtlCol="0">
            <a:spAutoFit/>
          </a:bodyPr>
          <a:lstStyle/>
          <a:p>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prepared</a:t>
            </a:r>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by</a:t>
            </a:r>
            <a:r>
              <a:rPr lang="tr-TR" sz="1000" dirty="0" smtClean="0">
                <a:latin typeface="Cambria" panose="02040503050406030204" pitchFamily="18" charset="0"/>
                <a:ea typeface="Cambria" panose="02040503050406030204" pitchFamily="18" charset="0"/>
              </a:rPr>
              <a:t> EC</a:t>
            </a:r>
            <a:endParaRPr lang="tr-TR" sz="1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2833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908770" y="2073129"/>
            <a:ext cx="7607686" cy="4250430"/>
          </a:xfrm>
          <a:ln w="12700">
            <a:noFill/>
            <a:prstDash val="sysDot"/>
            <a:miter lim="800000"/>
            <a:headEnd/>
            <a:tailEnd/>
          </a:ln>
        </p:spPr>
        <p:txBody>
          <a:bodyPr>
            <a:normAutofit fontScale="77500" lnSpcReduction="20000"/>
          </a:bodyPr>
          <a:lstStyle/>
          <a:p>
            <a:pPr>
              <a:defRPr/>
            </a:pPr>
            <a:r>
              <a:rPr lang="en-GB" sz="1900" u="sng" dirty="0">
                <a:latin typeface="Cambria" panose="02040503050406030204" pitchFamily="18" charset="0"/>
                <a:ea typeface="Cambria" panose="02040503050406030204" pitchFamily="18" charset="0"/>
              </a:rPr>
              <a:t>Host Institution (future Beneficiary)</a:t>
            </a:r>
          </a:p>
          <a:p>
            <a:pPr>
              <a:defRPr/>
            </a:pPr>
            <a:endParaRPr lang="en-GB" sz="1000" u="sng" dirty="0">
              <a:latin typeface="Cambria" panose="02040503050406030204" pitchFamily="18" charset="0"/>
              <a:ea typeface="Cambria" panose="02040503050406030204" pitchFamily="18" charset="0"/>
            </a:endParaRP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Location:	MS or AC</a:t>
            </a: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Sector:		Academic or Non-academic</a:t>
            </a: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Appoints the Supervisor </a:t>
            </a: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Recruits the </a:t>
            </a:r>
            <a:r>
              <a:rPr lang="en-GB" sz="1900" b="0" dirty="0" smtClean="0">
                <a:latin typeface="Cambria" panose="02040503050406030204" pitchFamily="18" charset="0"/>
                <a:ea typeface="Cambria" panose="02040503050406030204" pitchFamily="18" charset="0"/>
              </a:rPr>
              <a:t>researcher </a:t>
            </a:r>
            <a:r>
              <a:rPr lang="en-GB" sz="1900" b="0" dirty="0">
                <a:latin typeface="Cambria" panose="02040503050406030204" pitchFamily="18" charset="0"/>
                <a:ea typeface="Cambria" panose="02040503050406030204" pitchFamily="18" charset="0"/>
              </a:rPr>
              <a:t>(with a contract of employment)</a:t>
            </a:r>
          </a:p>
          <a:p>
            <a:pPr>
              <a:spcBef>
                <a:spcPts val="0"/>
              </a:spcBef>
              <a:defRPr/>
            </a:pPr>
            <a:endParaRPr lang="en-GB" sz="1900" u="sng" dirty="0">
              <a:latin typeface="Cambria" panose="02040503050406030204" pitchFamily="18" charset="0"/>
              <a:ea typeface="Cambria" panose="02040503050406030204" pitchFamily="18" charset="0"/>
            </a:endParaRPr>
          </a:p>
          <a:p>
            <a:pPr>
              <a:spcAft>
                <a:spcPts val="450"/>
              </a:spcAft>
              <a:defRPr/>
            </a:pPr>
            <a:r>
              <a:rPr lang="en-GB" sz="1900" u="sng" dirty="0">
                <a:latin typeface="Cambria" panose="02040503050406030204" pitchFamily="18" charset="0"/>
                <a:ea typeface="Cambria" panose="02040503050406030204" pitchFamily="18" charset="0"/>
              </a:rPr>
              <a:t>Researcher (future Fellow)</a:t>
            </a:r>
            <a:endParaRPr lang="tr-TR" sz="2400" b="0" dirty="0">
              <a:latin typeface="Cambria" panose="02040503050406030204" pitchFamily="18" charset="0"/>
              <a:ea typeface="Cambria" panose="02040503050406030204" pitchFamily="18" charset="0"/>
            </a:endParaRPr>
          </a:p>
          <a:p>
            <a:pPr>
              <a:buClr>
                <a:schemeClr val="accent6"/>
              </a:buClr>
              <a:buFont typeface="Arial" panose="020B0604020202020204" pitchFamily="34" charset="0"/>
              <a:buChar char="•"/>
            </a:pPr>
            <a:r>
              <a:rPr lang="en-US" sz="1900" b="0" dirty="0">
                <a:latin typeface="Cambria" panose="02040503050406030204" pitchFamily="18" charset="0"/>
                <a:ea typeface="Cambria" panose="02040503050406030204" pitchFamily="18" charset="0"/>
              </a:rPr>
              <a:t>Require </a:t>
            </a:r>
            <a:r>
              <a:rPr lang="en-US" sz="1900" dirty="0">
                <a:latin typeface="Cambria" panose="02040503050406030204" pitchFamily="18" charset="0"/>
                <a:ea typeface="Cambria" panose="02040503050406030204" pitchFamily="18" charset="0"/>
              </a:rPr>
              <a:t>PhD </a:t>
            </a:r>
            <a:r>
              <a:rPr lang="en-US" sz="1900" b="0" dirty="0">
                <a:latin typeface="Cambria" panose="02040503050406030204" pitchFamily="18" charset="0"/>
                <a:ea typeface="Cambria" panose="02040503050406030204" pitchFamily="18" charset="0"/>
              </a:rPr>
              <a:t>degree at the call deadline </a:t>
            </a:r>
            <a:endParaRPr lang="tr-TR" sz="1900" b="0" dirty="0">
              <a:latin typeface="Cambria" panose="02040503050406030204" pitchFamily="18" charset="0"/>
              <a:ea typeface="Cambria" panose="02040503050406030204" pitchFamily="18" charset="0"/>
            </a:endParaRPr>
          </a:p>
          <a:p>
            <a:pPr>
              <a:buClr>
                <a:schemeClr val="accent6"/>
              </a:buClr>
              <a:buFont typeface="Arial" panose="020B0604020202020204" pitchFamily="34" charset="0"/>
              <a:buChar char="•"/>
            </a:pPr>
            <a:r>
              <a:rPr lang="en-US" sz="1900" b="0" i="0" dirty="0">
                <a:latin typeface="Cambria" panose="02040503050406030204" pitchFamily="18" charset="0"/>
                <a:ea typeface="Cambria" panose="02040503050406030204" pitchFamily="18" charset="0"/>
              </a:rPr>
              <a:t>Limit research experience –</a:t>
            </a:r>
            <a:r>
              <a:rPr lang="en-US" sz="1900" i="0" dirty="0">
                <a:latin typeface="Cambria" panose="02040503050406030204" pitchFamily="18" charset="0"/>
                <a:ea typeface="Cambria" panose="02040503050406030204" pitchFamily="18" charset="0"/>
              </a:rPr>
              <a:t>up to 8 years </a:t>
            </a:r>
            <a:r>
              <a:rPr lang="en-US" sz="1900" b="0" i="0" dirty="0">
                <a:latin typeface="Cambria" panose="02040503050406030204" pitchFamily="18" charset="0"/>
                <a:ea typeface="Cambria" panose="02040503050406030204" pitchFamily="18" charset="0"/>
              </a:rPr>
              <a:t>of research experience after PhD at the call deadline, with exceptions</a:t>
            </a:r>
            <a:r>
              <a:rPr lang="tr-TR" sz="1900" b="0" i="0" dirty="0">
                <a:latin typeface="Cambria" panose="02040503050406030204" pitchFamily="18" charset="0"/>
                <a:ea typeface="Cambria" panose="02040503050406030204" pitchFamily="18" charset="0"/>
              </a:rPr>
              <a:t>:</a:t>
            </a:r>
          </a:p>
          <a:p>
            <a:pPr lvl="1">
              <a:buClr>
                <a:schemeClr val="accent6"/>
              </a:buClr>
              <a:buFont typeface="Arial" panose="020B0604020202020204" pitchFamily="34" charset="0"/>
              <a:buChar char="•"/>
            </a:pPr>
            <a:r>
              <a:rPr lang="en-US" sz="1500" i="0" dirty="0">
                <a:latin typeface="Cambria" panose="02040503050406030204" pitchFamily="18" charset="0"/>
                <a:ea typeface="Cambria" panose="02040503050406030204" pitchFamily="18" charset="0"/>
              </a:rPr>
              <a:t>Years outside research and career breaks will not be counted</a:t>
            </a:r>
          </a:p>
          <a:p>
            <a:pPr lvl="1">
              <a:buClr>
                <a:schemeClr val="accent6"/>
              </a:buClr>
              <a:buFont typeface="Arial" panose="020B0604020202020204" pitchFamily="34" charset="0"/>
              <a:buChar char="•"/>
            </a:pPr>
            <a:r>
              <a:rPr lang="en-US" sz="1600" i="0" dirty="0">
                <a:latin typeface="Cambria" panose="02040503050406030204" pitchFamily="18" charset="0"/>
                <a:ea typeface="Cambria" panose="02040503050406030204" pitchFamily="18" charset="0"/>
              </a:rPr>
              <a:t>For nationals &amp; long-term residents of EU MS and AC, who wish to </a:t>
            </a:r>
            <a:r>
              <a:rPr lang="en-US" sz="1600" b="1" i="0" dirty="0">
                <a:latin typeface="Cambria" panose="02040503050406030204" pitchFamily="18" charset="0"/>
                <a:ea typeface="Cambria" panose="02040503050406030204" pitchFamily="18" charset="0"/>
              </a:rPr>
              <a:t>reintegrate from a TC to Europe </a:t>
            </a:r>
            <a:r>
              <a:rPr lang="en-US" sz="1600" i="0" dirty="0">
                <a:latin typeface="Cambria" panose="02040503050406030204" pitchFamily="18" charset="0"/>
                <a:ea typeface="Cambria" panose="02040503050406030204" pitchFamily="18" charset="0"/>
              </a:rPr>
              <a:t>(i.e. direct mobility to an EU MS or AC within the last 12 months before the call deadline), time of research experience in the TC will not be counted </a:t>
            </a:r>
            <a:endParaRPr lang="tr-TR" sz="1600" i="0" dirty="0">
              <a:latin typeface="Cambria" panose="02040503050406030204" pitchFamily="18" charset="0"/>
              <a:ea typeface="Cambria" panose="02040503050406030204" pitchFamily="18" charset="0"/>
            </a:endParaRPr>
          </a:p>
          <a:p>
            <a:pPr lvl="1">
              <a:buClr>
                <a:schemeClr val="accent6"/>
              </a:buClr>
              <a:buFont typeface="Arial" panose="020B0604020202020204" pitchFamily="34" charset="0"/>
              <a:buChar char="•"/>
            </a:pPr>
            <a:endParaRPr lang="tr-TR" sz="2400" b="0" dirty="0">
              <a:latin typeface="Cambria" panose="02040503050406030204" pitchFamily="18" charset="0"/>
              <a:ea typeface="Cambria" panose="02040503050406030204" pitchFamily="18" charset="0"/>
            </a:endParaRPr>
          </a:p>
          <a:p>
            <a:pPr>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Must undertake transnational mobility</a:t>
            </a:r>
            <a:r>
              <a:rPr lang="tr-TR" sz="1900" b="0" dirty="0">
                <a:latin typeface="Cambria" panose="02040503050406030204" pitchFamily="18" charset="0"/>
                <a:ea typeface="Cambria" panose="02040503050406030204" pitchFamily="18" charset="0"/>
              </a:rPr>
              <a:t> (</a:t>
            </a:r>
            <a:r>
              <a:rPr lang="de-DE" sz="1900" b="0" dirty="0">
                <a:latin typeface="Cambria" panose="02040503050406030204" pitchFamily="18" charset="0"/>
                <a:ea typeface="Cambria" panose="02040503050406030204" pitchFamily="18" charset="0"/>
              </a:rPr>
              <a:t> </a:t>
            </a:r>
            <a:r>
              <a:rPr lang="de-DE" sz="1900" b="0" dirty="0" err="1">
                <a:latin typeface="Cambria" panose="02040503050406030204" pitchFamily="18" charset="0"/>
                <a:ea typeface="Cambria" panose="02040503050406030204" pitchFamily="18" charset="0"/>
              </a:rPr>
              <a:t>mobility</a:t>
            </a:r>
            <a:r>
              <a:rPr lang="de-DE" sz="1900" b="0" dirty="0">
                <a:latin typeface="Cambria" panose="02040503050406030204" pitchFamily="18" charset="0"/>
                <a:ea typeface="Cambria" panose="02040503050406030204" pitchFamily="18" charset="0"/>
              </a:rPr>
              <a:t> </a:t>
            </a:r>
            <a:r>
              <a:rPr lang="de-DE" sz="1900" b="0" dirty="0" err="1">
                <a:latin typeface="Cambria" panose="02040503050406030204" pitchFamily="18" charset="0"/>
                <a:ea typeface="Cambria" panose="02040503050406030204" pitchFamily="18" charset="0"/>
              </a:rPr>
              <a:t>rule</a:t>
            </a:r>
            <a:r>
              <a:rPr lang="de-DE" sz="1900" b="0" dirty="0">
                <a:latin typeface="Cambria" panose="02040503050406030204" pitchFamily="18" charset="0"/>
                <a:ea typeface="Cambria" panose="02040503050406030204" pitchFamily="18" charset="0"/>
              </a:rPr>
              <a:t>: </a:t>
            </a:r>
            <a:r>
              <a:rPr lang="tr-TR" sz="1900" dirty="0">
                <a:latin typeface="Cambria" panose="02040503050406030204" pitchFamily="18" charset="0"/>
                <a:ea typeface="Cambria" panose="02040503050406030204" pitchFamily="18" charset="0"/>
              </a:rPr>
              <a:t>12 months in last 3 years</a:t>
            </a:r>
            <a:r>
              <a:rPr lang="tr-TR" sz="1900" b="0" dirty="0">
                <a:latin typeface="Cambria" panose="02040503050406030204" pitchFamily="18" charset="0"/>
                <a:ea typeface="Cambria" panose="02040503050406030204" pitchFamily="18" charset="0"/>
              </a:rPr>
              <a:t>)</a:t>
            </a:r>
            <a:endParaRPr lang="en-GB" sz="1900" b="0" dirty="0">
              <a:latin typeface="Cambria" panose="02040503050406030204" pitchFamily="18" charset="0"/>
              <a:ea typeface="Cambria" panose="02040503050406030204" pitchFamily="18" charset="0"/>
            </a:endParaRPr>
          </a:p>
          <a:p>
            <a:pPr>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Can be of any nationality</a:t>
            </a:r>
            <a:endParaRPr lang="en-GB" sz="1900" dirty="0">
              <a:latin typeface="Cambria" panose="02040503050406030204" pitchFamily="18" charset="0"/>
              <a:ea typeface="Cambria" panose="02040503050406030204" pitchFamily="18" charset="0"/>
            </a:endParaRPr>
          </a:p>
          <a:p>
            <a:pPr>
              <a:defRPr/>
            </a:pPr>
            <a:endParaRPr lang="en-GB" sz="1350" dirty="0">
              <a:latin typeface="Cambria" panose="02040503050406030204" pitchFamily="18" charset="0"/>
              <a:ea typeface="Cambria" panose="02040503050406030204" pitchFamily="18" charset="0"/>
            </a:endParaRPr>
          </a:p>
        </p:txBody>
      </p:sp>
      <p:sp>
        <p:nvSpPr>
          <p:cNvPr id="6" name="TextBox 9"/>
          <p:cNvSpPr txBox="1">
            <a:spLocks noChangeArrowheads="1"/>
          </p:cNvSpPr>
          <p:nvPr/>
        </p:nvSpPr>
        <p:spPr bwMode="auto">
          <a:xfrm>
            <a:off x="311676" y="910245"/>
            <a:ext cx="6664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pPr>
            <a:r>
              <a:rPr lang="de-DE" altLang="en-US" sz="2100" b="1" i="0" dirty="0">
                <a:solidFill>
                  <a:prstClr val="white"/>
                </a:solidFill>
                <a:latin typeface="Cambria" panose="02040503050406030204" pitchFamily="18" charset="0"/>
                <a:ea typeface="Cambria" panose="02040503050406030204" pitchFamily="18" charset="0"/>
                <a:cs typeface="+mj-cs"/>
              </a:rPr>
              <a:t>European Fellowships</a:t>
            </a:r>
            <a:r>
              <a:rPr lang="de-DE" altLang="en-US" sz="1500" b="1" i="0" dirty="0">
                <a:solidFill>
                  <a:schemeClr val="bg1"/>
                </a:solidFill>
                <a:latin typeface="Cambria" panose="02040503050406030204" pitchFamily="18" charset="0"/>
                <a:ea typeface="Cambria" panose="02040503050406030204" pitchFamily="18" charset="0"/>
              </a:rPr>
              <a:t>							</a:t>
            </a:r>
            <a:endParaRPr lang="en-GB" altLang="en-US" sz="1500" b="1" i="0" dirty="0">
              <a:solidFill>
                <a:schemeClr val="bg1"/>
              </a:solidFill>
              <a:latin typeface="Cambria" panose="02040503050406030204" pitchFamily="18" charset="0"/>
              <a:ea typeface="Cambria" panose="02040503050406030204" pitchFamily="18" charset="0"/>
            </a:endParaRPr>
          </a:p>
        </p:txBody>
      </p:sp>
      <p:sp>
        <p:nvSpPr>
          <p:cNvPr id="8" name="Rounded Rectangle 7"/>
          <p:cNvSpPr/>
          <p:nvPr/>
        </p:nvSpPr>
        <p:spPr>
          <a:xfrm>
            <a:off x="908770" y="1236233"/>
            <a:ext cx="7407646" cy="640685"/>
          </a:xfrm>
          <a:prstGeom prst="roundRect">
            <a:avLst/>
          </a:prstGeom>
          <a:solidFill>
            <a:schemeClr val="accent6"/>
          </a:solidFill>
          <a:ln>
            <a:noFill/>
          </a:ln>
          <a:scene3d>
            <a:camera prst="orthographicFront"/>
            <a:lightRig rig="soft" dir="t"/>
          </a:scene3d>
          <a:sp3d prstMaterial="matte">
            <a:bevelT w="152400" h="50800" prst="softRound"/>
          </a:sp3d>
        </p:spPr>
        <p:txBody>
          <a:bodyPr wrap="square" lIns="108000" tIns="81000" rIns="54000" bIns="81000">
            <a:spAutoFit/>
            <a:sp3d extrusionH="57150" prstMaterial="matte">
              <a:bevelT w="12700" h="12700"/>
            </a:sp3d>
          </a:bodyPr>
          <a:lstStyle/>
          <a:p>
            <a:r>
              <a:rPr lang="en-GB" altLang="en-US" sz="1350" b="1" dirty="0" smtClean="0">
                <a:solidFill>
                  <a:schemeClr val="tx2"/>
                </a:solidFill>
                <a:latin typeface="Cambria" panose="02040503050406030204" pitchFamily="18" charset="0"/>
                <a:ea typeface="Cambria" panose="02040503050406030204" pitchFamily="18" charset="0"/>
              </a:rPr>
              <a:t>A </a:t>
            </a:r>
            <a:r>
              <a:rPr lang="tr-TR" altLang="en-US" sz="1350" b="1" dirty="0" err="1" smtClean="0">
                <a:solidFill>
                  <a:schemeClr val="tx2"/>
                </a:solidFill>
                <a:latin typeface="Cambria" panose="02040503050406030204" pitchFamily="18" charset="0"/>
                <a:ea typeface="Cambria" panose="02040503050406030204" pitchFamily="18" charset="0"/>
              </a:rPr>
              <a:t>postdoc</a:t>
            </a:r>
            <a:r>
              <a:rPr lang="en-GB" altLang="en-US" sz="1350" b="1" dirty="0" smtClean="0">
                <a:solidFill>
                  <a:schemeClr val="tx2"/>
                </a:solidFill>
                <a:latin typeface="Cambria" panose="02040503050406030204" pitchFamily="18" charset="0"/>
                <a:ea typeface="Cambria" panose="02040503050406030204" pitchFamily="18" charset="0"/>
              </a:rPr>
              <a:t> </a:t>
            </a:r>
            <a:r>
              <a:rPr lang="en-GB" altLang="en-US" sz="1350" b="1" dirty="0">
                <a:solidFill>
                  <a:schemeClr val="tx2"/>
                </a:solidFill>
                <a:latin typeface="Cambria" panose="02040503050406030204" pitchFamily="18" charset="0"/>
                <a:ea typeface="Cambria" panose="02040503050406030204" pitchFamily="18" charset="0"/>
              </a:rPr>
              <a:t>researcher applies with a host institution for a research project that can last between 12 and 24</a:t>
            </a:r>
            <a:r>
              <a:rPr lang="tr-TR" altLang="en-US" sz="1350" b="1" dirty="0">
                <a:solidFill>
                  <a:schemeClr val="tx2"/>
                </a:solidFill>
                <a:latin typeface="Cambria" panose="02040503050406030204" pitchFamily="18" charset="0"/>
                <a:ea typeface="Cambria" panose="02040503050406030204" pitchFamily="18" charset="0"/>
              </a:rPr>
              <a:t> </a:t>
            </a:r>
            <a:r>
              <a:rPr lang="tr-TR" altLang="en-US" sz="1350" b="1" dirty="0" err="1">
                <a:solidFill>
                  <a:schemeClr val="tx2"/>
                </a:solidFill>
                <a:latin typeface="Cambria" panose="02040503050406030204" pitchFamily="18" charset="0"/>
                <a:ea typeface="Cambria" panose="02040503050406030204" pitchFamily="18" charset="0"/>
              </a:rPr>
              <a:t>months</a:t>
            </a:r>
            <a:endParaRPr lang="en-GB" altLang="en-US" sz="1350" b="1" dirty="0">
              <a:solidFill>
                <a:schemeClr val="tx2"/>
              </a:solidFill>
              <a:latin typeface="Cambria" panose="02040503050406030204" pitchFamily="18" charset="0"/>
              <a:ea typeface="Cambria" panose="02040503050406030204" pitchFamily="18" charset="0"/>
            </a:endParaRPr>
          </a:p>
        </p:txBody>
      </p:sp>
      <p:sp>
        <p:nvSpPr>
          <p:cNvPr id="5" name="Titel 1"/>
          <p:cNvSpPr txBox="1">
            <a:spLocks/>
          </p:cNvSpPr>
          <p:nvPr/>
        </p:nvSpPr>
        <p:spPr>
          <a:xfrm>
            <a:off x="611560" y="397708"/>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err="1">
                <a:latin typeface="Cambria" panose="02040503050406030204" pitchFamily="18" charset="0"/>
                <a:ea typeface="Cambria" panose="02040503050406030204" pitchFamily="18" charset="0"/>
              </a:rPr>
              <a:t>E</a:t>
            </a:r>
            <a:r>
              <a:rPr lang="tr-TR" sz="2400" cap="small" dirty="0" err="1" smtClean="0">
                <a:latin typeface="Cambria" panose="02040503050406030204" pitchFamily="18" charset="0"/>
                <a:ea typeface="Cambria" panose="02040503050406030204" pitchFamily="18" charset="0"/>
              </a:rPr>
              <a:t>uropean</a:t>
            </a:r>
            <a:r>
              <a:rPr lang="tr-TR" sz="2400" cap="small" dirty="0" smtClean="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Fellowshıps</a:t>
            </a:r>
            <a:endParaRPr lang="de-AT" sz="2400" cap="small"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63950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9"/>
          <p:cNvSpPr txBox="1">
            <a:spLocks noChangeArrowheads="1"/>
          </p:cNvSpPr>
          <p:nvPr/>
        </p:nvSpPr>
        <p:spPr bwMode="auto">
          <a:xfrm>
            <a:off x="311676" y="1130273"/>
            <a:ext cx="6664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pPr>
            <a:r>
              <a:rPr lang="de-DE" altLang="en-US" sz="2100" b="1" i="0" dirty="0">
                <a:solidFill>
                  <a:prstClr val="white"/>
                </a:solidFill>
                <a:latin typeface="Cambria" panose="02040503050406030204" pitchFamily="18" charset="0"/>
                <a:ea typeface="Cambria" panose="02040503050406030204" pitchFamily="18" charset="0"/>
                <a:cs typeface="+mj-cs"/>
              </a:rPr>
              <a:t>European Fellowships</a:t>
            </a:r>
            <a:r>
              <a:rPr lang="de-DE" altLang="en-US" sz="1500" b="1" i="0" dirty="0">
                <a:solidFill>
                  <a:schemeClr val="bg1"/>
                </a:solidFill>
                <a:latin typeface="Cambria" panose="02040503050406030204" pitchFamily="18" charset="0"/>
                <a:ea typeface="Cambria" panose="02040503050406030204" pitchFamily="18" charset="0"/>
              </a:rPr>
              <a:t>							</a:t>
            </a:r>
            <a:endParaRPr lang="en-GB" altLang="en-US" sz="1500" b="1" i="0" dirty="0">
              <a:solidFill>
                <a:schemeClr val="bg1"/>
              </a:solidFill>
              <a:latin typeface="Cambria" panose="02040503050406030204" pitchFamily="18" charset="0"/>
              <a:ea typeface="Cambria" panose="02040503050406030204" pitchFamily="18" charset="0"/>
            </a:endParaRPr>
          </a:p>
        </p:txBody>
      </p:sp>
      <p:sp>
        <p:nvSpPr>
          <p:cNvPr id="15" name="Titel 1"/>
          <p:cNvSpPr txBox="1">
            <a:spLocks/>
          </p:cNvSpPr>
          <p:nvPr/>
        </p:nvSpPr>
        <p:spPr>
          <a:xfrm>
            <a:off x="547085" y="442866"/>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a:latin typeface="Cambria" panose="02040503050406030204" pitchFamily="18" charset="0"/>
                <a:ea typeface="Cambria" panose="02040503050406030204" pitchFamily="18" charset="0"/>
              </a:rPr>
              <a:t>Global </a:t>
            </a:r>
            <a:r>
              <a:rPr lang="tr-TR" sz="2400" cap="small" dirty="0" err="1">
                <a:latin typeface="Cambria" panose="02040503050406030204" pitchFamily="18" charset="0"/>
                <a:ea typeface="Cambria" panose="02040503050406030204" pitchFamily="18" charset="0"/>
              </a:rPr>
              <a:t>Fellowshıps</a:t>
            </a:r>
            <a:endParaRPr lang="de-AT" sz="2400" cap="small" dirty="0">
              <a:latin typeface="Cambria" panose="02040503050406030204" pitchFamily="18" charset="0"/>
              <a:ea typeface="Cambria" panose="02040503050406030204" pitchFamily="18" charset="0"/>
            </a:endParaRPr>
          </a:p>
        </p:txBody>
      </p:sp>
      <p:pic>
        <p:nvPicPr>
          <p:cNvPr id="10" name="Picture 5" descr="C:\Users\waeleil\Desktop\political-world-map-white-thin-b6a.png"/>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l="13156" t="-9550" r="27016" b="22803"/>
          <a:stretch/>
        </p:blipFill>
        <p:spPr bwMode="auto">
          <a:xfrm>
            <a:off x="683568" y="792127"/>
            <a:ext cx="7733071" cy="518897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2"/>
          <p:cNvSpPr txBox="1"/>
          <p:nvPr/>
        </p:nvSpPr>
        <p:spPr>
          <a:xfrm>
            <a:off x="579374" y="4735394"/>
            <a:ext cx="3400776" cy="1295327"/>
          </a:xfrm>
          <a:prstGeom prst="rect">
            <a:avLst/>
          </a:prstGeom>
          <a:solidFill>
            <a:srgbClr val="EBF7FF"/>
          </a:solidFill>
          <a:ln>
            <a:noFill/>
          </a:ln>
        </p:spPr>
        <p:txBody>
          <a:bodyPr wrap="square" lIns="144000" tIns="108000" rIns="72000" bIns="108000">
            <a:spAutoFit/>
            <a:sp3d extrusionH="57150" prstMaterial="matte">
              <a:bevelT w="12700" h="12700"/>
            </a:sp3d>
          </a:bodyPr>
          <a:lstStyle>
            <a:defPPr>
              <a:defRPr lang="en-GB"/>
            </a:defPPr>
            <a:lvl1pPr algn="ctr">
              <a:buSzPct val="130000"/>
              <a:defRPr sz="1800" b="1">
                <a:solidFill>
                  <a:schemeClr val="tx1"/>
                </a:solidFill>
                <a:ea typeface="Tahoma" panose="020B0604030504040204" pitchFamily="34" charset="0"/>
                <a:cs typeface="Tahoma" panose="020B0604030504040204" pitchFamily="34" charset="0"/>
              </a:defRPr>
            </a:lvl1pPr>
          </a:lstStyle>
          <a:p>
            <a:pPr algn="l" fontAlgn="base">
              <a:spcBef>
                <a:spcPct val="0"/>
              </a:spcBef>
              <a:spcAft>
                <a:spcPct val="0"/>
              </a:spcAft>
            </a:pPr>
            <a:r>
              <a:rPr lang="en-GB" sz="1400" dirty="0">
                <a:solidFill>
                  <a:schemeClr val="accent2"/>
                </a:solidFill>
                <a:latin typeface="Cambria" panose="02040503050406030204" pitchFamily="18" charset="0"/>
                <a:ea typeface="Cambria" panose="02040503050406030204" pitchFamily="18" charset="0"/>
              </a:rPr>
              <a:t>2. MOBILITY RULE</a:t>
            </a:r>
          </a:p>
          <a:p>
            <a:pPr algn="l" fontAlgn="base">
              <a:spcBef>
                <a:spcPct val="0"/>
              </a:spcBef>
              <a:spcAft>
                <a:spcPct val="0"/>
              </a:spcAft>
            </a:pPr>
            <a:r>
              <a:rPr lang="en-GB" sz="1400" b="0" dirty="0">
                <a:solidFill>
                  <a:srgbClr val="0F5494"/>
                </a:solidFill>
                <a:latin typeface="Cambria" panose="02040503050406030204" pitchFamily="18" charset="0"/>
                <a:ea typeface="Cambria" panose="02040503050406030204" pitchFamily="18" charset="0"/>
              </a:rPr>
              <a:t>Not resided, worked, studied &gt; 12 months in the 3 years in the country of the </a:t>
            </a:r>
            <a:r>
              <a:rPr lang="en-GB" sz="1400" dirty="0">
                <a:solidFill>
                  <a:srgbClr val="0F5494"/>
                </a:solidFill>
                <a:latin typeface="Cambria" panose="02040503050406030204" pitchFamily="18" charset="0"/>
                <a:ea typeface="Cambria" panose="02040503050406030204" pitchFamily="18" charset="0"/>
              </a:rPr>
              <a:t>Third Country </a:t>
            </a:r>
            <a:r>
              <a:rPr lang="tr-TR" sz="1400" dirty="0" err="1" smtClean="0">
                <a:solidFill>
                  <a:srgbClr val="0F5494"/>
                </a:solidFill>
                <a:latin typeface="Cambria" panose="02040503050406030204" pitchFamily="18" charset="0"/>
                <a:ea typeface="Cambria" panose="02040503050406030204" pitchFamily="18" charset="0"/>
              </a:rPr>
              <a:t>associated</a:t>
            </a:r>
            <a:r>
              <a:rPr lang="tr-TR" sz="1400" dirty="0" smtClean="0">
                <a:solidFill>
                  <a:srgbClr val="0F5494"/>
                </a:solidFill>
                <a:latin typeface="Cambria" panose="02040503050406030204" pitchFamily="18" charset="0"/>
                <a:ea typeface="Cambria" panose="02040503050406030204" pitchFamily="18" charset="0"/>
              </a:rPr>
              <a:t> </a:t>
            </a:r>
            <a:r>
              <a:rPr lang="en-GB" sz="1400" dirty="0" smtClean="0">
                <a:solidFill>
                  <a:srgbClr val="0F5494"/>
                </a:solidFill>
                <a:latin typeface="Cambria" panose="02040503050406030204" pitchFamily="18" charset="0"/>
                <a:ea typeface="Cambria" panose="02040503050406030204" pitchFamily="18" charset="0"/>
              </a:rPr>
              <a:t>partner </a:t>
            </a:r>
            <a:r>
              <a:rPr lang="en-GB" sz="1400" b="0" dirty="0" smtClean="0">
                <a:solidFill>
                  <a:srgbClr val="0F5494"/>
                </a:solidFill>
                <a:latin typeface="Cambria" panose="02040503050406030204" pitchFamily="18" charset="0"/>
                <a:ea typeface="Cambria" panose="02040503050406030204" pitchFamily="18" charset="0"/>
              </a:rPr>
              <a:t>(</a:t>
            </a:r>
            <a:r>
              <a:rPr lang="en-GB" sz="1400" b="0" dirty="0">
                <a:solidFill>
                  <a:srgbClr val="0F5494"/>
                </a:solidFill>
                <a:latin typeface="Cambria" panose="02040503050406030204" pitchFamily="18" charset="0"/>
                <a:ea typeface="Cambria" panose="02040503050406030204" pitchFamily="18" charset="0"/>
              </a:rPr>
              <a:t>outgoing = phase 1) </a:t>
            </a:r>
          </a:p>
        </p:txBody>
      </p:sp>
      <p:sp>
        <p:nvSpPr>
          <p:cNvPr id="12" name="TextBox 13"/>
          <p:cNvSpPr txBox="1"/>
          <p:nvPr/>
        </p:nvSpPr>
        <p:spPr>
          <a:xfrm>
            <a:off x="579375" y="1444956"/>
            <a:ext cx="2510799" cy="1726215"/>
          </a:xfrm>
          <a:prstGeom prst="rect">
            <a:avLst/>
          </a:prstGeom>
          <a:solidFill>
            <a:srgbClr val="EBF7FF"/>
          </a:solidFill>
          <a:ln>
            <a:noFill/>
          </a:ln>
        </p:spPr>
        <p:txBody>
          <a:bodyPr wrap="square" lIns="144000" tIns="108000" rIns="72000" bIns="108000">
            <a:spAutoFit/>
            <a:sp3d extrusionH="57150" prstMaterial="matte">
              <a:bevelT w="12700" h="12700"/>
            </a:sp3d>
          </a:bodyPr>
          <a:lstStyle>
            <a:defPPr>
              <a:defRPr lang="en-GB"/>
            </a:defPPr>
            <a:lvl1pPr algn="ctr">
              <a:buSzPct val="130000"/>
              <a:defRPr sz="1800" b="1">
                <a:solidFill>
                  <a:schemeClr val="tx1"/>
                </a:solidFill>
                <a:ea typeface="Tahoma" panose="020B0604030504040204" pitchFamily="34" charset="0"/>
                <a:cs typeface="Tahoma" panose="020B0604030504040204" pitchFamily="34" charset="0"/>
              </a:defRPr>
            </a:lvl1pPr>
          </a:lstStyle>
          <a:p>
            <a:pPr algn="l" fontAlgn="base">
              <a:spcBef>
                <a:spcPct val="0"/>
              </a:spcBef>
              <a:spcAft>
                <a:spcPct val="0"/>
              </a:spcAft>
            </a:pPr>
            <a:r>
              <a:rPr lang="en-GB" sz="1400" dirty="0">
                <a:solidFill>
                  <a:schemeClr val="accent2"/>
                </a:solidFill>
                <a:latin typeface="Cambria" panose="02040503050406030204" pitchFamily="18" charset="0"/>
                <a:ea typeface="Cambria" panose="02040503050406030204" pitchFamily="18" charset="0"/>
              </a:rPr>
              <a:t>1. RESEARCHER RULE</a:t>
            </a:r>
          </a:p>
          <a:p>
            <a:pPr algn="l" fontAlgn="base">
              <a:spcBef>
                <a:spcPct val="0"/>
              </a:spcBef>
              <a:spcAft>
                <a:spcPct val="0"/>
              </a:spcAft>
            </a:pPr>
            <a:r>
              <a:rPr lang="en-GB" sz="1400" b="0" dirty="0" smtClean="0">
                <a:solidFill>
                  <a:srgbClr val="0F5494"/>
                </a:solidFill>
                <a:latin typeface="Cambria" panose="02040503050406030204" pitchFamily="18" charset="0"/>
                <a:ea typeface="Cambria" panose="02040503050406030204" pitchFamily="18" charset="0"/>
              </a:rPr>
              <a:t>Not</a:t>
            </a:r>
            <a:r>
              <a:rPr lang="tr-TR" sz="1400" b="0" dirty="0" smtClean="0">
                <a:solidFill>
                  <a:srgbClr val="0F5494"/>
                </a:solidFill>
                <a:latin typeface="Cambria" panose="02040503050406030204" pitchFamily="18" charset="0"/>
                <a:ea typeface="Cambria" panose="02040503050406030204" pitchFamily="18" charset="0"/>
              </a:rPr>
              <a:t> </a:t>
            </a:r>
            <a:r>
              <a:rPr lang="en-GB" sz="1400" b="0" dirty="0" smtClean="0">
                <a:solidFill>
                  <a:srgbClr val="0F5494"/>
                </a:solidFill>
                <a:latin typeface="Cambria" panose="02040503050406030204" pitchFamily="18" charset="0"/>
                <a:ea typeface="Cambria" panose="02040503050406030204" pitchFamily="18" charset="0"/>
              </a:rPr>
              <a:t>European</a:t>
            </a:r>
            <a:r>
              <a:rPr lang="en-GB" sz="1400" b="0" dirty="0">
                <a:solidFill>
                  <a:srgbClr val="0F5494"/>
                </a:solidFill>
                <a:latin typeface="Cambria" panose="02040503050406030204" pitchFamily="18" charset="0"/>
                <a:ea typeface="Cambria" panose="02040503050406030204" pitchFamily="18" charset="0"/>
              </a:rPr>
              <a:t>, </a:t>
            </a:r>
            <a:r>
              <a:rPr lang="en-GB" sz="1400" b="0" dirty="0" smtClean="0">
                <a:solidFill>
                  <a:srgbClr val="0F5494"/>
                </a:solidFill>
                <a:latin typeface="Cambria" panose="02040503050406030204" pitchFamily="18" charset="0"/>
                <a:ea typeface="Cambria" panose="02040503050406030204" pitchFamily="18" charset="0"/>
              </a:rPr>
              <a:t>the </a:t>
            </a:r>
            <a:r>
              <a:rPr lang="en-GB" sz="1400" b="0" dirty="0">
                <a:solidFill>
                  <a:srgbClr val="0F5494"/>
                </a:solidFill>
                <a:latin typeface="Cambria" panose="02040503050406030204" pitchFamily="18" charset="0"/>
                <a:ea typeface="Cambria" panose="02040503050406030204" pitchFamily="18" charset="0"/>
              </a:rPr>
              <a:t>researcher must have resided at least 5 consecutive years in Europe before leaving (long term residency)</a:t>
            </a:r>
          </a:p>
          <a:p>
            <a:pPr algn="l" fontAlgn="base">
              <a:spcBef>
                <a:spcPct val="0"/>
              </a:spcBef>
              <a:spcAft>
                <a:spcPct val="0"/>
              </a:spcAft>
            </a:pPr>
            <a:endParaRPr lang="en-GB" sz="1400" dirty="0">
              <a:solidFill>
                <a:srgbClr val="0F5494"/>
              </a:solidFill>
              <a:latin typeface="Cambria" panose="02040503050406030204" pitchFamily="18" charset="0"/>
              <a:ea typeface="Cambria" panose="02040503050406030204" pitchFamily="18" charset="0"/>
            </a:endParaRPr>
          </a:p>
        </p:txBody>
      </p:sp>
      <p:sp>
        <p:nvSpPr>
          <p:cNvPr id="13" name="Oval 12"/>
          <p:cNvSpPr/>
          <p:nvPr/>
        </p:nvSpPr>
        <p:spPr bwMode="auto">
          <a:xfrm>
            <a:off x="3551014" y="2124881"/>
            <a:ext cx="2432649" cy="1261734"/>
          </a:xfrm>
          <a:prstGeom prst="ellipse">
            <a:avLst/>
          </a:prstGeom>
          <a:noFill/>
          <a:ln w="38100">
            <a:solidFill>
              <a:srgbClr val="84095B"/>
            </a:solidFill>
            <a:prstDash val="sysDot"/>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Cambria" panose="02040503050406030204" pitchFamily="18" charset="0"/>
              <a:ea typeface="Cambria" panose="02040503050406030204" pitchFamily="18" charset="0"/>
            </a:endParaRPr>
          </a:p>
        </p:txBody>
      </p:sp>
      <p:sp>
        <p:nvSpPr>
          <p:cNvPr id="22" name="Right Arrow 9"/>
          <p:cNvSpPr/>
          <p:nvPr/>
        </p:nvSpPr>
        <p:spPr bwMode="auto">
          <a:xfrm rot="1754645">
            <a:off x="5018060" y="3573809"/>
            <a:ext cx="4143888" cy="882646"/>
          </a:xfrm>
          <a:prstGeom prst="rightArrow">
            <a:avLst/>
          </a:prstGeom>
          <a:solidFill>
            <a:schemeClr val="accent2"/>
          </a:solidFill>
          <a:ln w="12700" cap="rnd">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en-GB" sz="1400" b="1" dirty="0">
                <a:solidFill>
                  <a:srgbClr val="FFFFFF"/>
                </a:solidFill>
                <a:latin typeface="Cambria" panose="02040503050406030204" pitchFamily="18" charset="0"/>
                <a:ea typeface="Cambria" panose="02040503050406030204" pitchFamily="18" charset="0"/>
              </a:rPr>
              <a:t>Phase 1 – Outside of EU </a:t>
            </a:r>
          </a:p>
          <a:p>
            <a:pPr algn="ctr" fontAlgn="base">
              <a:spcBef>
                <a:spcPct val="0"/>
              </a:spcBef>
              <a:spcAft>
                <a:spcPct val="0"/>
              </a:spcAft>
            </a:pPr>
            <a:r>
              <a:rPr lang="en-GB" sz="1400" dirty="0">
                <a:solidFill>
                  <a:srgbClr val="FFFFFF"/>
                </a:solidFill>
                <a:latin typeface="Cambria" panose="02040503050406030204" pitchFamily="18" charset="0"/>
                <a:ea typeface="Cambria" panose="02040503050406030204" pitchFamily="18" charset="0"/>
              </a:rPr>
              <a:t>(</a:t>
            </a:r>
            <a:r>
              <a:rPr lang="tr-TR" sz="1400" dirty="0">
                <a:solidFill>
                  <a:srgbClr val="FFFFFF"/>
                </a:solidFill>
                <a:latin typeface="Cambria" panose="02040503050406030204" pitchFamily="18" charset="0"/>
                <a:ea typeface="Cambria" panose="02040503050406030204" pitchFamily="18" charset="0"/>
              </a:rPr>
              <a:t>12</a:t>
            </a:r>
            <a:r>
              <a:rPr lang="en-GB" sz="1400" dirty="0">
                <a:solidFill>
                  <a:srgbClr val="FFFFFF"/>
                </a:solidFill>
                <a:latin typeface="Cambria" panose="02040503050406030204" pitchFamily="18" charset="0"/>
                <a:ea typeface="Cambria" panose="02040503050406030204" pitchFamily="18" charset="0"/>
              </a:rPr>
              <a:t> to 24 months)</a:t>
            </a:r>
          </a:p>
        </p:txBody>
      </p:sp>
      <p:sp>
        <p:nvSpPr>
          <p:cNvPr id="23" name="Up Arrow 10"/>
          <p:cNvSpPr/>
          <p:nvPr/>
        </p:nvSpPr>
        <p:spPr bwMode="auto">
          <a:xfrm rot="17926836">
            <a:off x="5777284" y="2443552"/>
            <a:ext cx="1109917" cy="4146647"/>
          </a:xfrm>
          <a:prstGeom prst="upArrow">
            <a:avLst/>
          </a:prstGeom>
          <a:solidFill>
            <a:schemeClr val="accent2"/>
          </a:solidFill>
          <a:ln w="12700" cap="rnd">
            <a:noFill/>
          </a:ln>
          <a:extLst/>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fontAlgn="base">
              <a:spcBef>
                <a:spcPct val="0"/>
              </a:spcBef>
              <a:spcAft>
                <a:spcPct val="0"/>
              </a:spcAft>
            </a:pPr>
            <a:r>
              <a:rPr lang="en-GB" sz="1400" b="1" dirty="0">
                <a:solidFill>
                  <a:srgbClr val="FFFFFF"/>
                </a:solidFill>
                <a:latin typeface="Cambria" panose="02040503050406030204" pitchFamily="18" charset="0"/>
                <a:ea typeface="Cambria" panose="02040503050406030204" pitchFamily="18" charset="0"/>
              </a:rPr>
              <a:t>Phase 2 - Researcher returns to EU </a:t>
            </a:r>
          </a:p>
          <a:p>
            <a:pPr algn="ctr" fontAlgn="base">
              <a:spcBef>
                <a:spcPct val="0"/>
              </a:spcBef>
              <a:spcAft>
                <a:spcPct val="0"/>
              </a:spcAft>
            </a:pPr>
            <a:r>
              <a:rPr lang="en-GB" sz="1400" dirty="0">
                <a:solidFill>
                  <a:srgbClr val="FFFFFF"/>
                </a:solidFill>
                <a:latin typeface="Cambria" panose="02040503050406030204" pitchFamily="18" charset="0"/>
                <a:ea typeface="Cambria" panose="02040503050406030204" pitchFamily="18" charset="0"/>
              </a:rPr>
              <a:t>( 12 months)</a:t>
            </a:r>
          </a:p>
        </p:txBody>
      </p:sp>
      <p:sp>
        <p:nvSpPr>
          <p:cNvPr id="16" name="Metin kutusu 15"/>
          <p:cNvSpPr txBox="1"/>
          <p:nvPr/>
        </p:nvSpPr>
        <p:spPr>
          <a:xfrm>
            <a:off x="579374" y="6303926"/>
            <a:ext cx="3095080" cy="246221"/>
          </a:xfrm>
          <a:prstGeom prst="rect">
            <a:avLst/>
          </a:prstGeom>
          <a:noFill/>
        </p:spPr>
        <p:txBody>
          <a:bodyPr wrap="square" rtlCol="0">
            <a:spAutoFit/>
          </a:bodyPr>
          <a:lstStyle/>
          <a:p>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prepared</a:t>
            </a:r>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by</a:t>
            </a:r>
            <a:r>
              <a:rPr lang="tr-TR" sz="1000" dirty="0" smtClean="0">
                <a:latin typeface="Cambria" panose="02040503050406030204" pitchFamily="18" charset="0"/>
                <a:ea typeface="Cambria" panose="02040503050406030204" pitchFamily="18" charset="0"/>
              </a:rPr>
              <a:t> EC</a:t>
            </a:r>
            <a:endParaRPr lang="tr-TR" sz="1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6341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908770" y="2035615"/>
            <a:ext cx="7607686" cy="4250430"/>
          </a:xfrm>
          <a:ln w="12700">
            <a:noFill/>
            <a:prstDash val="sysDot"/>
            <a:miter lim="800000"/>
            <a:headEnd/>
            <a:tailEnd/>
          </a:ln>
        </p:spPr>
        <p:txBody>
          <a:bodyPr>
            <a:normAutofit fontScale="77500" lnSpcReduction="20000"/>
          </a:bodyPr>
          <a:lstStyle/>
          <a:p>
            <a:pPr>
              <a:defRPr/>
            </a:pPr>
            <a:r>
              <a:rPr lang="en-GB" sz="1900" u="sng" dirty="0">
                <a:latin typeface="Cambria" panose="02040503050406030204" pitchFamily="18" charset="0"/>
                <a:ea typeface="Cambria" panose="02040503050406030204" pitchFamily="18" charset="0"/>
              </a:rPr>
              <a:t>Host Institution (future Beneficiary)</a:t>
            </a:r>
          </a:p>
          <a:p>
            <a:pPr>
              <a:defRPr/>
            </a:pPr>
            <a:endParaRPr lang="en-GB" sz="1000" u="sng" dirty="0">
              <a:latin typeface="Cambria" panose="02040503050406030204" pitchFamily="18" charset="0"/>
              <a:ea typeface="Cambria" panose="02040503050406030204" pitchFamily="18" charset="0"/>
            </a:endParaRP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Location:	MS or AC</a:t>
            </a:r>
          </a:p>
          <a:p>
            <a:pPr marL="214313" indent="-214313">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Sector:		Academic or Non-academic</a:t>
            </a:r>
          </a:p>
          <a:p>
            <a:pPr marL="214313" indent="-214313">
              <a:spcBef>
                <a:spcPct val="0"/>
              </a:spcBef>
              <a:spcAft>
                <a:spcPts val="450"/>
              </a:spcAft>
              <a:buClr>
                <a:schemeClr val="accent6"/>
              </a:buClr>
              <a:buFont typeface="Arial" panose="020B0604020202020204" pitchFamily="34" charset="0"/>
              <a:buChar char="•"/>
              <a:defRPr/>
            </a:pPr>
            <a:r>
              <a:rPr lang="tr-TR" sz="1900" b="0" dirty="0" err="1">
                <a:latin typeface="Cambria" panose="02040503050406030204" pitchFamily="18" charset="0"/>
                <a:ea typeface="Cambria" panose="02040503050406030204" pitchFamily="18" charset="0"/>
              </a:rPr>
              <a:t>Appoints</a:t>
            </a:r>
            <a:r>
              <a:rPr lang="tr-TR" sz="1900" b="0" dirty="0">
                <a:latin typeface="Cambria" panose="02040503050406030204" pitchFamily="18" charset="0"/>
                <a:ea typeface="Cambria" panose="02040503050406030204" pitchFamily="18" charset="0"/>
              </a:rPr>
              <a:t> </a:t>
            </a:r>
            <a:r>
              <a:rPr lang="tr-TR" sz="1900" b="0" dirty="0" err="1" smtClean="0">
                <a:latin typeface="Cambria" panose="02040503050406030204" pitchFamily="18" charset="0"/>
                <a:ea typeface="Cambria" panose="02040503050406030204" pitchFamily="18" charset="0"/>
              </a:rPr>
              <a:t>the</a:t>
            </a:r>
            <a:r>
              <a:rPr lang="tr-TR" sz="1900" b="0" dirty="0" smtClean="0">
                <a:latin typeface="Cambria" panose="02040503050406030204" pitchFamily="18" charset="0"/>
                <a:ea typeface="Cambria" panose="02040503050406030204" pitchFamily="18" charset="0"/>
              </a:rPr>
              <a:t> main </a:t>
            </a:r>
            <a:r>
              <a:rPr lang="en-GB" sz="1900" b="0" dirty="0" smtClean="0">
                <a:latin typeface="Cambria" panose="02040503050406030204" pitchFamily="18" charset="0"/>
                <a:ea typeface="Cambria" panose="02040503050406030204" pitchFamily="18" charset="0"/>
              </a:rPr>
              <a:t>Supervisor</a:t>
            </a:r>
            <a:r>
              <a:rPr lang="tr-TR" sz="1900" b="0" dirty="0">
                <a:latin typeface="Cambria" panose="02040503050406030204" pitchFamily="18" charset="0"/>
                <a:ea typeface="Cambria" panose="02040503050406030204" pitchFamily="18" charset="0"/>
              </a:rPr>
              <a:t>s </a:t>
            </a:r>
          </a:p>
          <a:p>
            <a:pPr marL="214313" indent="-214313">
              <a:spcBef>
                <a:spcPct val="0"/>
              </a:spcBef>
              <a:spcAft>
                <a:spcPts val="450"/>
              </a:spcAft>
              <a:buClr>
                <a:schemeClr val="accent6"/>
              </a:buClr>
              <a:buFont typeface="Arial" panose="020B0604020202020204" pitchFamily="34" charset="0"/>
              <a:buChar char="•"/>
              <a:defRPr/>
            </a:pPr>
            <a:r>
              <a:rPr lang="tr-TR" sz="1900" b="0" dirty="0">
                <a:latin typeface="Cambria" panose="02040503050406030204" pitchFamily="18" charset="0"/>
                <a:ea typeface="Cambria" panose="02040503050406030204" pitchFamily="18" charset="0"/>
              </a:rPr>
              <a:t>R</a:t>
            </a:r>
            <a:r>
              <a:rPr lang="en-GB" sz="1900" b="0" dirty="0" err="1">
                <a:latin typeface="Cambria" panose="02040503050406030204" pitchFamily="18" charset="0"/>
                <a:ea typeface="Cambria" panose="02040503050406030204" pitchFamily="18" charset="0"/>
              </a:rPr>
              <a:t>ecruits</a:t>
            </a:r>
            <a:r>
              <a:rPr lang="en-GB" sz="1900" b="0" dirty="0">
                <a:latin typeface="Cambria" panose="02040503050406030204" pitchFamily="18" charset="0"/>
                <a:ea typeface="Cambria" panose="02040503050406030204" pitchFamily="18" charset="0"/>
              </a:rPr>
              <a:t> the researcher (with a contract of employment)</a:t>
            </a:r>
            <a:endParaRPr lang="tr-TR" sz="1900" b="0" dirty="0">
              <a:latin typeface="Cambria" panose="02040503050406030204" pitchFamily="18" charset="0"/>
              <a:ea typeface="Cambria" panose="02040503050406030204" pitchFamily="18" charset="0"/>
            </a:endParaRPr>
          </a:p>
          <a:p>
            <a:pPr marL="214313" indent="-214313">
              <a:spcBef>
                <a:spcPct val="0"/>
              </a:spcBef>
              <a:spcAft>
                <a:spcPts val="450"/>
              </a:spcAft>
              <a:buClr>
                <a:schemeClr val="accent6"/>
              </a:buClr>
              <a:buFont typeface="Arial" panose="020B0604020202020204" pitchFamily="34" charset="0"/>
              <a:buChar char="•"/>
              <a:defRPr/>
            </a:pPr>
            <a:r>
              <a:rPr lang="tr-TR" sz="1900" b="0" dirty="0" err="1">
                <a:latin typeface="Cambria" panose="02040503050406030204" pitchFamily="18" charset="0"/>
                <a:ea typeface="Cambria" panose="02040503050406030204" pitchFamily="18" charset="0"/>
              </a:rPr>
              <a:t>Signs</a:t>
            </a:r>
            <a:r>
              <a:rPr lang="tr-TR" sz="1900" b="0" dirty="0">
                <a:latin typeface="Cambria" panose="02040503050406030204" pitchFamily="18" charset="0"/>
                <a:ea typeface="Cambria" panose="02040503050406030204" pitchFamily="18" charset="0"/>
              </a:rPr>
              <a:t> </a:t>
            </a:r>
            <a:r>
              <a:rPr lang="tr-TR" sz="1900" b="0" dirty="0" err="1">
                <a:latin typeface="Cambria" panose="02040503050406030204" pitchFamily="18" charset="0"/>
                <a:ea typeface="Cambria" panose="02040503050406030204" pitchFamily="18" charset="0"/>
              </a:rPr>
              <a:t>Partnerships</a:t>
            </a:r>
            <a:r>
              <a:rPr lang="tr-TR" sz="1900" b="0" dirty="0">
                <a:latin typeface="Cambria" panose="02040503050406030204" pitchFamily="18" charset="0"/>
                <a:ea typeface="Cambria" panose="02040503050406030204" pitchFamily="18" charset="0"/>
              </a:rPr>
              <a:t> </a:t>
            </a:r>
            <a:r>
              <a:rPr lang="tr-TR" sz="1900" b="0" dirty="0" err="1">
                <a:latin typeface="Cambria" panose="02040503050406030204" pitchFamily="18" charset="0"/>
                <a:ea typeface="Cambria" panose="02040503050406030204" pitchFamily="18" charset="0"/>
              </a:rPr>
              <a:t>Agreement</a:t>
            </a:r>
            <a:r>
              <a:rPr lang="tr-TR" sz="1900" b="0" dirty="0">
                <a:latin typeface="Cambria" panose="02040503050406030204" pitchFamily="18" charset="0"/>
                <a:ea typeface="Cambria" panose="02040503050406030204" pitchFamily="18" charset="0"/>
              </a:rPr>
              <a:t> </a:t>
            </a:r>
            <a:r>
              <a:rPr lang="tr-TR" sz="1900" b="0" dirty="0" err="1">
                <a:latin typeface="Cambria" panose="02040503050406030204" pitchFamily="18" charset="0"/>
                <a:ea typeface="Cambria" panose="02040503050406030204" pitchFamily="18" charset="0"/>
              </a:rPr>
              <a:t>with</a:t>
            </a:r>
            <a:r>
              <a:rPr lang="tr-TR" sz="1900" b="0" dirty="0">
                <a:latin typeface="Cambria" panose="02040503050406030204" pitchFamily="18" charset="0"/>
                <a:ea typeface="Cambria" panose="02040503050406030204" pitchFamily="18" charset="0"/>
              </a:rPr>
              <a:t> </a:t>
            </a:r>
            <a:r>
              <a:rPr lang="tr-TR" sz="1900" b="0" dirty="0" smtClean="0">
                <a:latin typeface="Cambria" panose="02040503050406030204" pitchFamily="18" charset="0"/>
                <a:ea typeface="Cambria" panose="02040503050406030204" pitchFamily="18" charset="0"/>
              </a:rPr>
              <a:t>AP</a:t>
            </a:r>
            <a:endParaRPr lang="tr-TR" sz="1900" b="0" dirty="0">
              <a:latin typeface="Cambria" panose="02040503050406030204" pitchFamily="18" charset="0"/>
              <a:ea typeface="Cambria" panose="02040503050406030204" pitchFamily="18" charset="0"/>
            </a:endParaRPr>
          </a:p>
          <a:p>
            <a:pPr marL="0" indent="0">
              <a:spcBef>
                <a:spcPct val="0"/>
              </a:spcBef>
              <a:spcAft>
                <a:spcPts val="450"/>
              </a:spcAft>
              <a:buClr>
                <a:schemeClr val="accent6"/>
              </a:buClr>
              <a:defRPr/>
            </a:pPr>
            <a:endParaRPr lang="tr-TR" sz="1900" u="sng" dirty="0">
              <a:latin typeface="Cambria" panose="02040503050406030204" pitchFamily="18" charset="0"/>
              <a:ea typeface="Cambria" panose="02040503050406030204" pitchFamily="18" charset="0"/>
            </a:endParaRPr>
          </a:p>
          <a:p>
            <a:pPr marL="0" indent="0">
              <a:spcBef>
                <a:spcPct val="0"/>
              </a:spcBef>
              <a:spcAft>
                <a:spcPts val="450"/>
              </a:spcAft>
              <a:buClr>
                <a:schemeClr val="accent6"/>
              </a:buClr>
              <a:defRPr/>
            </a:pPr>
            <a:r>
              <a:rPr lang="tr-TR" sz="1900" u="sng" dirty="0">
                <a:latin typeface="Cambria" panose="02040503050406030204" pitchFamily="18" charset="0"/>
                <a:ea typeface="Cambria" panose="02040503050406030204" pitchFamily="18" charset="0"/>
              </a:rPr>
              <a:t> </a:t>
            </a:r>
            <a:r>
              <a:rPr lang="tr-TR" sz="1900" u="sng" dirty="0" err="1" smtClean="0">
                <a:latin typeface="Cambria" panose="02040503050406030204" pitchFamily="18" charset="0"/>
                <a:ea typeface="Cambria" panose="02040503050406030204" pitchFamily="18" charset="0"/>
              </a:rPr>
              <a:t>Associated</a:t>
            </a:r>
            <a:r>
              <a:rPr lang="tr-TR" sz="1900" u="sng" dirty="0" smtClean="0">
                <a:latin typeface="Cambria" panose="02040503050406030204" pitchFamily="18" charset="0"/>
                <a:ea typeface="Cambria" panose="02040503050406030204" pitchFamily="18" charset="0"/>
              </a:rPr>
              <a:t> Partner (</a:t>
            </a:r>
            <a:r>
              <a:rPr lang="tr-TR" sz="1900" u="sng" dirty="0">
                <a:latin typeface="Cambria" panose="02040503050406030204" pitchFamily="18" charset="0"/>
                <a:ea typeface="Cambria" panose="02040503050406030204" pitchFamily="18" charset="0"/>
              </a:rPr>
              <a:t>not </a:t>
            </a:r>
            <a:r>
              <a:rPr lang="tr-TR" sz="1900" u="sng" dirty="0" err="1">
                <a:latin typeface="Cambria" panose="02040503050406030204" pitchFamily="18" charset="0"/>
                <a:ea typeface="Cambria" panose="02040503050406030204" pitchFamily="18" charset="0"/>
              </a:rPr>
              <a:t>part</a:t>
            </a:r>
            <a:r>
              <a:rPr lang="tr-TR" sz="1900" u="sng" dirty="0">
                <a:latin typeface="Cambria" panose="02040503050406030204" pitchFamily="18" charset="0"/>
                <a:ea typeface="Cambria" panose="02040503050406030204" pitchFamily="18" charset="0"/>
              </a:rPr>
              <a:t> of GA)</a:t>
            </a:r>
          </a:p>
          <a:p>
            <a:pPr marL="214313" indent="-214313">
              <a:spcBef>
                <a:spcPct val="0"/>
              </a:spcBef>
              <a:spcAft>
                <a:spcPts val="450"/>
              </a:spcAft>
              <a:buClr>
                <a:schemeClr val="accent6"/>
              </a:buClr>
              <a:buFont typeface="Arial" panose="020B0604020202020204" pitchFamily="34" charset="0"/>
              <a:buChar char="•"/>
              <a:defRPr/>
            </a:pPr>
            <a:r>
              <a:rPr lang="en-US" sz="1900" b="0" dirty="0">
                <a:latin typeface="Cambria" panose="02040503050406030204" pitchFamily="18" charset="0"/>
                <a:ea typeface="Cambria" panose="02040503050406030204" pitchFamily="18" charset="0"/>
              </a:rPr>
              <a:t>Location:	Third Country (not MS or AC)</a:t>
            </a:r>
          </a:p>
          <a:p>
            <a:pPr marL="214313" indent="-214313">
              <a:spcBef>
                <a:spcPct val="0"/>
              </a:spcBef>
              <a:spcAft>
                <a:spcPts val="450"/>
              </a:spcAft>
              <a:buClr>
                <a:schemeClr val="accent6"/>
              </a:buClr>
              <a:buFont typeface="Arial" panose="020B0604020202020204" pitchFamily="34" charset="0"/>
              <a:buChar char="•"/>
              <a:defRPr/>
            </a:pPr>
            <a:r>
              <a:rPr lang="en-US" sz="1900" b="0" dirty="0">
                <a:latin typeface="Cambria" panose="02040503050406030204" pitchFamily="18" charset="0"/>
                <a:ea typeface="Cambria" panose="02040503050406030204" pitchFamily="18" charset="0"/>
              </a:rPr>
              <a:t>Sector:	</a:t>
            </a:r>
            <a:r>
              <a:rPr lang="tr-TR" sz="1900" b="0" dirty="0" smtClean="0">
                <a:latin typeface="Cambria" panose="02040503050406030204" pitchFamily="18" charset="0"/>
                <a:ea typeface="Cambria" panose="02040503050406030204" pitchFamily="18" charset="0"/>
              </a:rPr>
              <a:t>                       </a:t>
            </a:r>
            <a:r>
              <a:rPr lang="en-US" sz="1900" b="0" dirty="0" smtClean="0">
                <a:latin typeface="Cambria" panose="02040503050406030204" pitchFamily="18" charset="0"/>
                <a:ea typeface="Cambria" panose="02040503050406030204" pitchFamily="18" charset="0"/>
              </a:rPr>
              <a:t>Academic </a:t>
            </a:r>
            <a:r>
              <a:rPr lang="en-US" sz="1900" b="0" dirty="0">
                <a:latin typeface="Cambria" panose="02040503050406030204" pitchFamily="18" charset="0"/>
                <a:ea typeface="Cambria" panose="02040503050406030204" pitchFamily="18" charset="0"/>
              </a:rPr>
              <a:t>or Non-academic</a:t>
            </a:r>
          </a:p>
          <a:p>
            <a:pPr marL="214313" indent="-214313">
              <a:spcBef>
                <a:spcPct val="0"/>
              </a:spcBef>
              <a:spcAft>
                <a:spcPts val="450"/>
              </a:spcAft>
              <a:buClr>
                <a:schemeClr val="accent6"/>
              </a:buClr>
              <a:buFont typeface="Arial" panose="020B0604020202020204" pitchFamily="34" charset="0"/>
              <a:buChar char="•"/>
              <a:defRPr/>
            </a:pPr>
            <a:r>
              <a:rPr lang="en-US" sz="1900" b="0" dirty="0">
                <a:latin typeface="Cambria" panose="02040503050406030204" pitchFamily="18" charset="0"/>
                <a:ea typeface="Cambria" panose="02040503050406030204" pitchFamily="18" charset="0"/>
              </a:rPr>
              <a:t>Nominates </a:t>
            </a:r>
            <a:r>
              <a:rPr lang="tr-TR" sz="1900" b="0" dirty="0" err="1" smtClean="0">
                <a:latin typeface="Cambria" panose="02040503050406030204" pitchFamily="18" charset="0"/>
                <a:ea typeface="Cambria" panose="02040503050406030204" pitchFamily="18" charset="0"/>
              </a:rPr>
              <a:t>another</a:t>
            </a:r>
            <a:r>
              <a:rPr lang="tr-TR" sz="1900" b="0" dirty="0" smtClean="0">
                <a:latin typeface="Cambria" panose="02040503050406030204" pitchFamily="18" charset="0"/>
                <a:ea typeface="Cambria" panose="02040503050406030204" pitchFamily="18" charset="0"/>
              </a:rPr>
              <a:t> </a:t>
            </a:r>
            <a:r>
              <a:rPr lang="en-US" sz="1900" b="0" dirty="0" smtClean="0">
                <a:latin typeface="Cambria" panose="02040503050406030204" pitchFamily="18" charset="0"/>
                <a:ea typeface="Cambria" panose="02040503050406030204" pitchFamily="18" charset="0"/>
              </a:rPr>
              <a:t>Supervisor </a:t>
            </a:r>
            <a:r>
              <a:rPr lang="en-US" sz="1900" b="0" dirty="0">
                <a:latin typeface="Cambria" panose="02040503050406030204" pitchFamily="18" charset="0"/>
                <a:ea typeface="Cambria" panose="02040503050406030204" pitchFamily="18" charset="0"/>
              </a:rPr>
              <a:t>for the researcher </a:t>
            </a:r>
          </a:p>
          <a:p>
            <a:pPr marL="214313" indent="-214313">
              <a:spcBef>
                <a:spcPct val="0"/>
              </a:spcBef>
              <a:spcAft>
                <a:spcPts val="450"/>
              </a:spcAft>
              <a:buClr>
                <a:schemeClr val="accent6"/>
              </a:buClr>
              <a:buFont typeface="Arial" panose="020B0604020202020204" pitchFamily="34" charset="0"/>
              <a:buChar char="•"/>
              <a:defRPr/>
            </a:pPr>
            <a:r>
              <a:rPr lang="en-US" sz="1900" b="0" dirty="0">
                <a:latin typeface="Cambria" panose="02040503050406030204" pitchFamily="18" charset="0"/>
                <a:ea typeface="Cambria" panose="02040503050406030204" pitchFamily="18" charset="0"/>
              </a:rPr>
              <a:t>Provides a </a:t>
            </a:r>
            <a:r>
              <a:rPr lang="en-US" sz="1900" dirty="0">
                <a:latin typeface="Cambria" panose="02040503050406030204" pitchFamily="18" charset="0"/>
                <a:ea typeface="Cambria" panose="02040503050406030204" pitchFamily="18" charset="0"/>
              </a:rPr>
              <a:t>signed Letter of Commitment </a:t>
            </a:r>
            <a:r>
              <a:rPr lang="en-US" sz="1900" b="0" dirty="0">
                <a:latin typeface="Cambria" panose="02040503050406030204" pitchFamily="18" charset="0"/>
                <a:ea typeface="Cambria" panose="02040503050406030204" pitchFamily="18" charset="0"/>
              </a:rPr>
              <a:t>in the proposal</a:t>
            </a:r>
            <a:endParaRPr lang="tr-TR" sz="1900" b="0" dirty="0">
              <a:latin typeface="Cambria" panose="02040503050406030204" pitchFamily="18" charset="0"/>
              <a:ea typeface="Cambria" panose="02040503050406030204" pitchFamily="18" charset="0"/>
            </a:endParaRPr>
          </a:p>
          <a:p>
            <a:pPr marL="214313" indent="-214313">
              <a:spcBef>
                <a:spcPct val="0"/>
              </a:spcBef>
              <a:spcAft>
                <a:spcPts val="450"/>
              </a:spcAft>
              <a:buClr>
                <a:schemeClr val="accent6"/>
              </a:buClr>
              <a:buFont typeface="Arial" panose="020B0604020202020204" pitchFamily="34" charset="0"/>
              <a:buChar char="•"/>
              <a:defRPr/>
            </a:pPr>
            <a:endParaRPr lang="en-GB" sz="1900" u="sng" dirty="0">
              <a:latin typeface="Cambria" panose="02040503050406030204" pitchFamily="18" charset="0"/>
              <a:ea typeface="Cambria" panose="02040503050406030204" pitchFamily="18" charset="0"/>
            </a:endParaRPr>
          </a:p>
          <a:p>
            <a:pPr marL="0" indent="0">
              <a:buClr>
                <a:schemeClr val="accent6"/>
              </a:buClr>
            </a:pPr>
            <a:r>
              <a:rPr lang="tr-TR" sz="1900" u="sng" dirty="0" err="1">
                <a:latin typeface="Cambria" panose="02040503050406030204" pitchFamily="18" charset="0"/>
                <a:ea typeface="Cambria" panose="02040503050406030204" pitchFamily="18" charset="0"/>
              </a:rPr>
              <a:t>Researcher</a:t>
            </a:r>
            <a:r>
              <a:rPr lang="tr-TR" sz="1900" u="sng" dirty="0">
                <a:latin typeface="Cambria" panose="02040503050406030204" pitchFamily="18" charset="0"/>
                <a:ea typeface="Cambria" panose="02040503050406030204" pitchFamily="18" charset="0"/>
              </a:rPr>
              <a:t> (</a:t>
            </a:r>
            <a:r>
              <a:rPr lang="tr-TR" sz="1900" u="sng" dirty="0" err="1">
                <a:latin typeface="Cambria" panose="02040503050406030204" pitchFamily="18" charset="0"/>
                <a:ea typeface="Cambria" panose="02040503050406030204" pitchFamily="18" charset="0"/>
              </a:rPr>
              <a:t>future</a:t>
            </a:r>
            <a:r>
              <a:rPr lang="tr-TR" sz="1900" u="sng" dirty="0">
                <a:latin typeface="Cambria" panose="02040503050406030204" pitchFamily="18" charset="0"/>
                <a:ea typeface="Cambria" panose="02040503050406030204" pitchFamily="18" charset="0"/>
              </a:rPr>
              <a:t> </a:t>
            </a:r>
            <a:r>
              <a:rPr lang="tr-TR" sz="1900" u="sng" dirty="0" err="1">
                <a:latin typeface="Cambria" panose="02040503050406030204" pitchFamily="18" charset="0"/>
                <a:ea typeface="Cambria" panose="02040503050406030204" pitchFamily="18" charset="0"/>
              </a:rPr>
              <a:t>Fellow</a:t>
            </a:r>
            <a:r>
              <a:rPr lang="tr-TR" sz="1900" u="sng" dirty="0">
                <a:latin typeface="Cambria" panose="02040503050406030204" pitchFamily="18" charset="0"/>
                <a:ea typeface="Cambria" panose="02040503050406030204" pitchFamily="18" charset="0"/>
              </a:rPr>
              <a:t>)</a:t>
            </a:r>
          </a:p>
          <a:p>
            <a:pPr>
              <a:spcBef>
                <a:spcPct val="0"/>
              </a:spcBef>
              <a:spcAft>
                <a:spcPts val="450"/>
              </a:spcAft>
              <a:buClr>
                <a:schemeClr val="accent6"/>
              </a:buClr>
              <a:buFont typeface="Arial" panose="020B0604020202020204" pitchFamily="34" charset="0"/>
              <a:buChar char="•"/>
              <a:defRPr/>
            </a:pPr>
            <a:r>
              <a:rPr lang="tr-TR" sz="1900" b="0" dirty="0" err="1">
                <a:latin typeface="Cambria" panose="02040503050406030204" pitchFamily="18" charset="0"/>
                <a:ea typeface="Cambria" panose="02040503050406030204" pitchFamily="18" charset="0"/>
              </a:rPr>
              <a:t>Only</a:t>
            </a:r>
            <a:r>
              <a:rPr lang="tr-TR" sz="1900" b="0" dirty="0">
                <a:latin typeface="Cambria" panose="02040503050406030204" pitchFamily="18" charset="0"/>
                <a:ea typeface="Cambria" panose="02040503050406030204" pitchFamily="18" charset="0"/>
              </a:rPr>
              <a:t> </a:t>
            </a:r>
            <a:r>
              <a:rPr lang="en-US" sz="1900" b="0" dirty="0">
                <a:latin typeface="Cambria" panose="02040503050406030204" pitchFamily="18" charset="0"/>
                <a:ea typeface="Cambria" panose="02040503050406030204" pitchFamily="18" charset="0"/>
              </a:rPr>
              <a:t>nationals or long-term residents of the </a:t>
            </a:r>
            <a:r>
              <a:rPr lang="tr-TR" sz="1900" b="0" dirty="0">
                <a:latin typeface="Cambria" panose="02040503050406030204" pitchFamily="18" charset="0"/>
                <a:ea typeface="Cambria" panose="02040503050406030204" pitchFamily="18" charset="0"/>
              </a:rPr>
              <a:t>MS </a:t>
            </a:r>
            <a:r>
              <a:rPr lang="en-US" sz="1900" b="0" dirty="0">
                <a:latin typeface="Cambria" panose="02040503050406030204" pitchFamily="18" charset="0"/>
                <a:ea typeface="Cambria" panose="02040503050406030204" pitchFamily="18" charset="0"/>
              </a:rPr>
              <a:t>or Horizon Europe </a:t>
            </a:r>
            <a:r>
              <a:rPr lang="tr-TR" sz="1900" b="0" dirty="0">
                <a:latin typeface="Cambria" panose="02040503050406030204" pitchFamily="18" charset="0"/>
                <a:ea typeface="Cambria" panose="02040503050406030204" pitchFamily="18" charset="0"/>
              </a:rPr>
              <a:t>AC</a:t>
            </a:r>
          </a:p>
          <a:p>
            <a:pPr>
              <a:spcBef>
                <a:spcPct val="0"/>
              </a:spcBef>
              <a:spcAft>
                <a:spcPts val="450"/>
              </a:spcAft>
              <a:buClr>
                <a:schemeClr val="accent6"/>
              </a:buClr>
              <a:buFont typeface="Arial" panose="020B0604020202020204" pitchFamily="34" charset="0"/>
              <a:buChar char="•"/>
              <a:defRPr/>
            </a:pPr>
            <a:r>
              <a:rPr lang="en-GB" sz="1900" b="0" dirty="0">
                <a:latin typeface="Cambria" panose="02040503050406030204" pitchFamily="18" charset="0"/>
                <a:ea typeface="Cambria" panose="02040503050406030204" pitchFamily="18" charset="0"/>
              </a:rPr>
              <a:t>Must undertake transnational mobility</a:t>
            </a:r>
            <a:r>
              <a:rPr lang="tr-TR" sz="1900" b="0" dirty="0">
                <a:latin typeface="Cambria" panose="02040503050406030204" pitchFamily="18" charset="0"/>
                <a:ea typeface="Cambria" panose="02040503050406030204" pitchFamily="18" charset="0"/>
              </a:rPr>
              <a:t> for TC (</a:t>
            </a:r>
            <a:r>
              <a:rPr lang="de-DE" sz="1900" b="0" dirty="0" err="1">
                <a:latin typeface="Cambria" panose="02040503050406030204" pitchFamily="18" charset="0"/>
                <a:ea typeface="Cambria" panose="02040503050406030204" pitchFamily="18" charset="0"/>
              </a:rPr>
              <a:t>mobility</a:t>
            </a:r>
            <a:r>
              <a:rPr lang="de-DE" sz="1900" b="0" dirty="0">
                <a:latin typeface="Cambria" panose="02040503050406030204" pitchFamily="18" charset="0"/>
                <a:ea typeface="Cambria" panose="02040503050406030204" pitchFamily="18" charset="0"/>
              </a:rPr>
              <a:t> </a:t>
            </a:r>
            <a:r>
              <a:rPr lang="de-DE" sz="1900" b="0" dirty="0" err="1">
                <a:latin typeface="Cambria" panose="02040503050406030204" pitchFamily="18" charset="0"/>
                <a:ea typeface="Cambria" panose="02040503050406030204" pitchFamily="18" charset="0"/>
              </a:rPr>
              <a:t>rule</a:t>
            </a:r>
            <a:r>
              <a:rPr lang="de-DE" sz="1900" b="0" dirty="0">
                <a:latin typeface="Cambria" panose="02040503050406030204" pitchFamily="18" charset="0"/>
                <a:ea typeface="Cambria" panose="02040503050406030204" pitchFamily="18" charset="0"/>
              </a:rPr>
              <a:t>: </a:t>
            </a:r>
            <a:r>
              <a:rPr lang="tr-TR" sz="1900" dirty="0">
                <a:latin typeface="Cambria" panose="02040503050406030204" pitchFamily="18" charset="0"/>
                <a:ea typeface="Cambria" panose="02040503050406030204" pitchFamily="18" charset="0"/>
              </a:rPr>
              <a:t>12 months in last 3 years</a:t>
            </a:r>
            <a:r>
              <a:rPr lang="tr-TR" sz="1900" b="0" dirty="0">
                <a:latin typeface="Cambria" panose="02040503050406030204" pitchFamily="18" charset="0"/>
                <a:ea typeface="Cambria" panose="02040503050406030204" pitchFamily="18" charset="0"/>
              </a:rPr>
              <a:t>)</a:t>
            </a:r>
            <a:r>
              <a:rPr lang="en-US" sz="1900" b="0" dirty="0">
                <a:latin typeface="Cambria" panose="02040503050406030204" pitchFamily="18" charset="0"/>
                <a:ea typeface="Cambria" panose="02040503050406030204" pitchFamily="18" charset="0"/>
              </a:rPr>
              <a:t>.</a:t>
            </a:r>
            <a:endParaRPr lang="en-GB" sz="1350" dirty="0">
              <a:latin typeface="Cambria" panose="02040503050406030204" pitchFamily="18" charset="0"/>
              <a:ea typeface="Cambria" panose="02040503050406030204" pitchFamily="18" charset="0"/>
            </a:endParaRPr>
          </a:p>
        </p:txBody>
      </p:sp>
      <p:sp>
        <p:nvSpPr>
          <p:cNvPr id="6" name="TextBox 9"/>
          <p:cNvSpPr txBox="1">
            <a:spLocks noChangeArrowheads="1"/>
          </p:cNvSpPr>
          <p:nvPr/>
        </p:nvSpPr>
        <p:spPr bwMode="auto">
          <a:xfrm>
            <a:off x="311676" y="910245"/>
            <a:ext cx="6664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pPr>
            <a:r>
              <a:rPr lang="de-DE" altLang="en-US" sz="2100" b="1" i="0" dirty="0">
                <a:solidFill>
                  <a:prstClr val="white"/>
                </a:solidFill>
                <a:latin typeface="Cambria" panose="02040503050406030204" pitchFamily="18" charset="0"/>
                <a:ea typeface="Cambria" panose="02040503050406030204" pitchFamily="18" charset="0"/>
                <a:cs typeface="+mj-cs"/>
              </a:rPr>
              <a:t>European Fellowships</a:t>
            </a:r>
            <a:r>
              <a:rPr lang="de-DE" altLang="en-US" sz="1500" b="1" i="0" dirty="0">
                <a:solidFill>
                  <a:schemeClr val="bg1"/>
                </a:solidFill>
                <a:latin typeface="Cambria" panose="02040503050406030204" pitchFamily="18" charset="0"/>
                <a:ea typeface="Cambria" panose="02040503050406030204" pitchFamily="18" charset="0"/>
              </a:rPr>
              <a:t>							</a:t>
            </a:r>
            <a:endParaRPr lang="en-GB" altLang="en-US" sz="1500" b="1" i="0" dirty="0">
              <a:solidFill>
                <a:schemeClr val="bg1"/>
              </a:solidFill>
              <a:latin typeface="Cambria" panose="02040503050406030204" pitchFamily="18" charset="0"/>
              <a:ea typeface="Cambria" panose="02040503050406030204" pitchFamily="18" charset="0"/>
            </a:endParaRPr>
          </a:p>
        </p:txBody>
      </p:sp>
      <p:sp>
        <p:nvSpPr>
          <p:cNvPr id="8" name="Rounded Rectangle 7"/>
          <p:cNvSpPr/>
          <p:nvPr/>
        </p:nvSpPr>
        <p:spPr>
          <a:xfrm>
            <a:off x="908770" y="1236233"/>
            <a:ext cx="7407646" cy="640685"/>
          </a:xfrm>
          <a:prstGeom prst="roundRect">
            <a:avLst/>
          </a:prstGeom>
          <a:solidFill>
            <a:schemeClr val="accent6">
              <a:lumMod val="40000"/>
              <a:lumOff val="60000"/>
            </a:schemeClr>
          </a:solidFill>
          <a:ln>
            <a:noFill/>
          </a:ln>
          <a:scene3d>
            <a:camera prst="orthographicFront"/>
            <a:lightRig rig="soft" dir="t"/>
          </a:scene3d>
          <a:sp3d prstMaterial="matte">
            <a:bevelT w="152400" h="50800" prst="softRound"/>
          </a:sp3d>
        </p:spPr>
        <p:txBody>
          <a:bodyPr wrap="square" lIns="108000" tIns="81000" rIns="54000" bIns="81000">
            <a:spAutoFit/>
            <a:sp3d extrusionH="57150" prstMaterial="matte">
              <a:bevelT w="12700" h="12700"/>
            </a:sp3d>
          </a:bodyPr>
          <a:lstStyle/>
          <a:p>
            <a:r>
              <a:rPr lang="tr-TR" altLang="en-US" sz="1350" b="1" dirty="0" smtClean="0">
                <a:solidFill>
                  <a:schemeClr val="tx2"/>
                </a:solidFill>
                <a:latin typeface="Cambria" panose="02040503050406030204" pitchFamily="18" charset="0"/>
                <a:ea typeface="Cambria" panose="02040503050406030204" pitchFamily="18" charset="0"/>
              </a:rPr>
              <a:t>A </a:t>
            </a:r>
            <a:r>
              <a:rPr lang="tr-TR" altLang="en-US" sz="1350" b="1" dirty="0" err="1" smtClean="0">
                <a:solidFill>
                  <a:schemeClr val="tx2"/>
                </a:solidFill>
                <a:latin typeface="Cambria" panose="02040503050406030204" pitchFamily="18" charset="0"/>
                <a:ea typeface="Cambria" panose="02040503050406030204" pitchFamily="18" charset="0"/>
              </a:rPr>
              <a:t>postdoc</a:t>
            </a:r>
            <a:r>
              <a:rPr lang="tr-TR" altLang="en-US" sz="1350" b="1" dirty="0" smtClean="0">
                <a:solidFill>
                  <a:schemeClr val="tx2"/>
                </a:solidFill>
                <a:latin typeface="Cambria" panose="02040503050406030204" pitchFamily="18" charset="0"/>
                <a:ea typeface="Cambria" panose="02040503050406030204" pitchFamily="18" charset="0"/>
              </a:rPr>
              <a:t> </a:t>
            </a:r>
            <a:r>
              <a:rPr lang="tr-TR" altLang="en-US" sz="1350" b="1" dirty="0" err="1" smtClean="0">
                <a:solidFill>
                  <a:schemeClr val="tx2"/>
                </a:solidFill>
                <a:latin typeface="Cambria" panose="02040503050406030204" pitchFamily="18" charset="0"/>
                <a:ea typeface="Cambria" panose="02040503050406030204" pitchFamily="18" charset="0"/>
              </a:rPr>
              <a:t>researcher</a:t>
            </a:r>
            <a:r>
              <a:rPr lang="tr-TR" altLang="en-US" sz="1350" b="1" dirty="0" smtClean="0">
                <a:solidFill>
                  <a:schemeClr val="tx2"/>
                </a:solidFill>
                <a:latin typeface="Cambria" panose="02040503050406030204" pitchFamily="18" charset="0"/>
                <a:ea typeface="Cambria" panose="02040503050406030204" pitchFamily="18" charset="0"/>
              </a:rPr>
              <a:t> </a:t>
            </a:r>
            <a:r>
              <a:rPr lang="tr-TR" altLang="en-US" sz="1350" b="1" dirty="0" err="1">
                <a:solidFill>
                  <a:schemeClr val="tx2"/>
                </a:solidFill>
                <a:latin typeface="Cambria" panose="02040503050406030204" pitchFamily="18" charset="0"/>
                <a:ea typeface="Cambria" panose="02040503050406030204" pitchFamily="18" charset="0"/>
              </a:rPr>
              <a:t>applies</a:t>
            </a:r>
            <a:r>
              <a:rPr lang="tr-TR" altLang="en-US" sz="1350" b="1" dirty="0">
                <a:solidFill>
                  <a:schemeClr val="tx2"/>
                </a:solidFill>
                <a:latin typeface="Cambria" panose="02040503050406030204" pitchFamily="18" charset="0"/>
                <a:ea typeface="Cambria" panose="02040503050406030204" pitchFamily="18" charset="0"/>
              </a:rPr>
              <a:t> </a:t>
            </a:r>
            <a:r>
              <a:rPr lang="tr-TR" altLang="en-US" sz="1350" b="1" dirty="0" err="1">
                <a:solidFill>
                  <a:schemeClr val="tx2"/>
                </a:solidFill>
                <a:latin typeface="Cambria" panose="02040503050406030204" pitchFamily="18" charset="0"/>
                <a:ea typeface="Cambria" panose="02040503050406030204" pitchFamily="18" charset="0"/>
              </a:rPr>
              <a:t>with</a:t>
            </a:r>
            <a:r>
              <a:rPr lang="tr-TR" altLang="en-US" sz="1350" b="1" dirty="0">
                <a:solidFill>
                  <a:schemeClr val="tx2"/>
                </a:solidFill>
                <a:latin typeface="Cambria" panose="02040503050406030204" pitchFamily="18" charset="0"/>
                <a:ea typeface="Cambria" panose="02040503050406030204" pitchFamily="18" charset="0"/>
              </a:rPr>
              <a:t> a HO </a:t>
            </a:r>
            <a:r>
              <a:rPr lang="tr-TR" altLang="en-US" sz="1350" b="1" dirty="0" err="1">
                <a:solidFill>
                  <a:schemeClr val="tx2"/>
                </a:solidFill>
                <a:latin typeface="Cambria" panose="02040503050406030204" pitchFamily="18" charset="0"/>
                <a:ea typeface="Cambria" panose="02040503050406030204" pitchFamily="18" charset="0"/>
              </a:rPr>
              <a:t>and</a:t>
            </a:r>
            <a:r>
              <a:rPr lang="tr-TR" altLang="en-US" sz="1350" b="1" dirty="0">
                <a:solidFill>
                  <a:schemeClr val="tx2"/>
                </a:solidFill>
                <a:latin typeface="Cambria" panose="02040503050406030204" pitchFamily="18" charset="0"/>
                <a:ea typeface="Cambria" panose="02040503050406030204" pitchFamily="18" charset="0"/>
              </a:rPr>
              <a:t> </a:t>
            </a:r>
            <a:r>
              <a:rPr lang="tr-TR" altLang="en-US" sz="1350" b="1" dirty="0" smtClean="0">
                <a:solidFill>
                  <a:schemeClr val="tx2"/>
                </a:solidFill>
                <a:latin typeface="Cambria" panose="02040503050406030204" pitchFamily="18" charset="0"/>
                <a:ea typeface="Cambria" panose="02040503050406030204" pitchFamily="18" charset="0"/>
              </a:rPr>
              <a:t>AP</a:t>
            </a:r>
            <a:r>
              <a:rPr lang="tr-TR" altLang="en-US" sz="1350" b="1" dirty="0" smtClean="0">
                <a:solidFill>
                  <a:schemeClr val="tx2"/>
                </a:solidFill>
                <a:latin typeface="Cambria" panose="02040503050406030204" pitchFamily="18" charset="0"/>
                <a:ea typeface="Cambria" panose="02040503050406030204" pitchFamily="18" charset="0"/>
              </a:rPr>
              <a:t> </a:t>
            </a:r>
            <a:r>
              <a:rPr lang="tr-TR" altLang="en-US" sz="1350" b="1" dirty="0" err="1">
                <a:solidFill>
                  <a:schemeClr val="tx2"/>
                </a:solidFill>
                <a:latin typeface="Cambria" panose="02040503050406030204" pitchFamily="18" charset="0"/>
                <a:ea typeface="Cambria" panose="02040503050406030204" pitchFamily="18" charset="0"/>
              </a:rPr>
              <a:t>for</a:t>
            </a:r>
            <a:r>
              <a:rPr lang="tr-TR" altLang="en-US" sz="1350" b="1" dirty="0">
                <a:solidFill>
                  <a:schemeClr val="tx2"/>
                </a:solidFill>
                <a:latin typeface="Cambria" panose="02040503050406030204" pitchFamily="18" charset="0"/>
                <a:ea typeface="Cambria" panose="02040503050406030204" pitchFamily="18" charset="0"/>
              </a:rPr>
              <a:t> a Project </a:t>
            </a:r>
            <a:r>
              <a:rPr lang="tr-TR" altLang="en-US" sz="1350" b="1" dirty="0" err="1">
                <a:solidFill>
                  <a:schemeClr val="tx2"/>
                </a:solidFill>
                <a:latin typeface="Cambria" panose="02040503050406030204" pitchFamily="18" charset="0"/>
                <a:ea typeface="Cambria" panose="02040503050406030204" pitchFamily="18" charset="0"/>
              </a:rPr>
              <a:t>that</a:t>
            </a:r>
            <a:r>
              <a:rPr lang="tr-TR" altLang="en-US" sz="1350" b="1" dirty="0">
                <a:solidFill>
                  <a:schemeClr val="tx2"/>
                </a:solidFill>
                <a:latin typeface="Cambria" panose="02040503050406030204" pitchFamily="18" charset="0"/>
                <a:ea typeface="Cambria" panose="02040503050406030204" pitchFamily="18" charset="0"/>
              </a:rPr>
              <a:t> can </a:t>
            </a:r>
            <a:r>
              <a:rPr lang="tr-TR" altLang="en-US" sz="1350" b="1" dirty="0" err="1">
                <a:solidFill>
                  <a:schemeClr val="tx2"/>
                </a:solidFill>
                <a:latin typeface="Cambria" panose="02040503050406030204" pitchFamily="18" charset="0"/>
                <a:ea typeface="Cambria" panose="02040503050406030204" pitchFamily="18" charset="0"/>
              </a:rPr>
              <a:t>last</a:t>
            </a:r>
            <a:r>
              <a:rPr lang="tr-TR" altLang="en-US" sz="1350" b="1" dirty="0">
                <a:solidFill>
                  <a:schemeClr val="tx2"/>
                </a:solidFill>
                <a:latin typeface="Cambria" panose="02040503050406030204" pitchFamily="18" charset="0"/>
                <a:ea typeface="Cambria" panose="02040503050406030204" pitchFamily="18" charset="0"/>
              </a:rPr>
              <a:t> </a:t>
            </a:r>
            <a:r>
              <a:rPr lang="tr-TR" altLang="en-US" sz="1350" b="1" dirty="0" err="1">
                <a:solidFill>
                  <a:schemeClr val="tx2"/>
                </a:solidFill>
                <a:latin typeface="Cambria" panose="02040503050406030204" pitchFamily="18" charset="0"/>
                <a:ea typeface="Cambria" panose="02040503050406030204" pitchFamily="18" charset="0"/>
              </a:rPr>
              <a:t>between</a:t>
            </a:r>
            <a:r>
              <a:rPr lang="tr-TR" altLang="en-US" sz="1350" b="1" dirty="0">
                <a:solidFill>
                  <a:schemeClr val="tx2"/>
                </a:solidFill>
                <a:latin typeface="Cambria" panose="02040503050406030204" pitchFamily="18" charset="0"/>
                <a:ea typeface="Cambria" panose="02040503050406030204" pitchFamily="18" charset="0"/>
              </a:rPr>
              <a:t> 24 </a:t>
            </a:r>
            <a:r>
              <a:rPr lang="tr-TR" altLang="en-US" sz="1350" b="1" dirty="0" err="1">
                <a:solidFill>
                  <a:schemeClr val="tx2"/>
                </a:solidFill>
                <a:latin typeface="Cambria" panose="02040503050406030204" pitchFamily="18" charset="0"/>
                <a:ea typeface="Cambria" panose="02040503050406030204" pitchFamily="18" charset="0"/>
              </a:rPr>
              <a:t>and</a:t>
            </a:r>
            <a:r>
              <a:rPr lang="tr-TR" altLang="en-US" sz="1350" b="1" dirty="0">
                <a:solidFill>
                  <a:schemeClr val="tx2"/>
                </a:solidFill>
                <a:latin typeface="Cambria" panose="02040503050406030204" pitchFamily="18" charset="0"/>
                <a:ea typeface="Cambria" panose="02040503050406030204" pitchFamily="18" charset="0"/>
              </a:rPr>
              <a:t> 36 </a:t>
            </a:r>
            <a:r>
              <a:rPr lang="tr-TR" altLang="en-US" sz="1350" b="1" dirty="0" err="1">
                <a:solidFill>
                  <a:schemeClr val="tx2"/>
                </a:solidFill>
                <a:latin typeface="Cambria" panose="02040503050406030204" pitchFamily="18" charset="0"/>
                <a:ea typeface="Cambria" panose="02040503050406030204" pitchFamily="18" charset="0"/>
              </a:rPr>
              <a:t>months</a:t>
            </a:r>
            <a:endParaRPr lang="en-GB" altLang="en-US" sz="1350" b="1" dirty="0">
              <a:solidFill>
                <a:schemeClr val="tx2"/>
              </a:solidFill>
              <a:latin typeface="Cambria" panose="02040503050406030204" pitchFamily="18" charset="0"/>
              <a:ea typeface="Cambria" panose="02040503050406030204" pitchFamily="18" charset="0"/>
            </a:endParaRPr>
          </a:p>
        </p:txBody>
      </p:sp>
      <p:sp>
        <p:nvSpPr>
          <p:cNvPr id="5" name="Titel 1"/>
          <p:cNvSpPr txBox="1">
            <a:spLocks/>
          </p:cNvSpPr>
          <p:nvPr/>
        </p:nvSpPr>
        <p:spPr>
          <a:xfrm>
            <a:off x="542529" y="387985"/>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a:latin typeface="Cambria" panose="02040503050406030204" pitchFamily="18" charset="0"/>
                <a:ea typeface="Cambria" panose="02040503050406030204" pitchFamily="18" charset="0"/>
              </a:rPr>
              <a:t>Global </a:t>
            </a:r>
            <a:r>
              <a:rPr lang="tr-TR" sz="2400" cap="small" dirty="0" err="1">
                <a:latin typeface="Cambria" panose="02040503050406030204" pitchFamily="18" charset="0"/>
                <a:ea typeface="Cambria" panose="02040503050406030204" pitchFamily="18" charset="0"/>
              </a:rPr>
              <a:t>Fellowshıps</a:t>
            </a:r>
            <a:endParaRPr lang="de-AT" sz="2400" cap="small"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38213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603433" y="187593"/>
            <a:ext cx="6203032" cy="685254"/>
          </a:xfrm>
        </p:spPr>
        <p:txBody>
          <a:bodyPr>
            <a:normAutofit/>
          </a:bodyPr>
          <a:lstStyle/>
          <a:p>
            <a:r>
              <a:rPr lang="tr-TR" sz="2400" cap="small" dirty="0">
                <a:latin typeface="Cambria" panose="02040503050406030204" pitchFamily="18" charset="0"/>
                <a:ea typeface="Cambria" panose="02040503050406030204" pitchFamily="18" charset="0"/>
              </a:rPr>
              <a:t>P</a:t>
            </a:r>
            <a:r>
              <a:rPr lang="en-GB" sz="2400" cap="small" dirty="0">
                <a:latin typeface="Cambria" panose="02040503050406030204" pitchFamily="18" charset="0"/>
                <a:ea typeface="Cambria" panose="02040503050406030204" pitchFamily="18" charset="0"/>
              </a:rPr>
              <a:t>F – Possible Roles</a:t>
            </a:r>
            <a:endParaRPr lang="de-AT" sz="2400" dirty="0">
              <a:latin typeface="Cambria" panose="02040503050406030204" pitchFamily="18" charset="0"/>
              <a:ea typeface="Cambria" panose="02040503050406030204" pitchFamily="18" charset="0"/>
            </a:endParaRPr>
          </a:p>
        </p:txBody>
      </p:sp>
      <p:sp>
        <p:nvSpPr>
          <p:cNvPr id="8" name="Rectangle 4"/>
          <p:cNvSpPr>
            <a:spLocks noChangeArrowheads="1"/>
          </p:cNvSpPr>
          <p:nvPr/>
        </p:nvSpPr>
        <p:spPr bwMode="auto">
          <a:xfrm>
            <a:off x="3694794" y="1357086"/>
            <a:ext cx="4909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pPr>
            <a:r>
              <a:rPr lang="en-GB" altLang="en-US" sz="2000" b="1" i="0" dirty="0">
                <a:solidFill>
                  <a:schemeClr val="tx1">
                    <a:lumMod val="75000"/>
                    <a:lumOff val="25000"/>
                  </a:schemeClr>
                </a:solidFill>
                <a:latin typeface="Cambria" panose="02040503050406030204" pitchFamily="18" charset="0"/>
                <a:ea typeface="Cambria" panose="02040503050406030204" pitchFamily="18" charset="0"/>
              </a:rPr>
              <a:t>Beneficiary	    </a:t>
            </a:r>
            <a:r>
              <a:rPr lang="tr-TR" altLang="en-US" sz="2000" b="1" i="0" dirty="0" err="1" smtClean="0">
                <a:solidFill>
                  <a:schemeClr val="tx1">
                    <a:lumMod val="75000"/>
                    <a:lumOff val="25000"/>
                  </a:schemeClr>
                </a:solidFill>
                <a:latin typeface="Cambria" panose="02040503050406030204" pitchFamily="18" charset="0"/>
                <a:ea typeface="Cambria" panose="02040503050406030204" pitchFamily="18" charset="0"/>
              </a:rPr>
              <a:t>Associated</a:t>
            </a:r>
            <a:r>
              <a:rPr lang="tr-TR" altLang="en-US" sz="2000" b="1" i="0" dirty="0" smtClean="0">
                <a:solidFill>
                  <a:schemeClr val="tx1">
                    <a:lumMod val="75000"/>
                    <a:lumOff val="25000"/>
                  </a:schemeClr>
                </a:solidFill>
                <a:latin typeface="Cambria" panose="02040503050406030204" pitchFamily="18" charset="0"/>
                <a:ea typeface="Cambria" panose="02040503050406030204" pitchFamily="18" charset="0"/>
              </a:rPr>
              <a:t> </a:t>
            </a:r>
            <a:r>
              <a:rPr lang="en-GB" altLang="en-US" sz="2000" b="1" i="0" dirty="0" err="1" smtClean="0">
                <a:solidFill>
                  <a:schemeClr val="tx1">
                    <a:lumMod val="75000"/>
                    <a:lumOff val="25000"/>
                  </a:schemeClr>
                </a:solidFill>
                <a:latin typeface="Cambria" panose="02040503050406030204" pitchFamily="18" charset="0"/>
                <a:ea typeface="Cambria" panose="02040503050406030204" pitchFamily="18" charset="0"/>
              </a:rPr>
              <a:t>Partne</a:t>
            </a:r>
            <a:r>
              <a:rPr lang="tr-TR" altLang="en-US" sz="2000" b="1" i="0" dirty="0" smtClean="0">
                <a:solidFill>
                  <a:schemeClr val="tx1">
                    <a:lumMod val="75000"/>
                    <a:lumOff val="25000"/>
                  </a:schemeClr>
                </a:solidFill>
                <a:latin typeface="Cambria" panose="02040503050406030204" pitchFamily="18" charset="0"/>
                <a:ea typeface="Cambria" panose="02040503050406030204" pitchFamily="18" charset="0"/>
              </a:rPr>
              <a:t>r</a:t>
            </a:r>
            <a:endParaRPr lang="en-GB" altLang="en-US" sz="2000" b="1" i="0" dirty="0">
              <a:solidFill>
                <a:schemeClr val="tx1">
                  <a:lumMod val="75000"/>
                  <a:lumOff val="25000"/>
                </a:schemeClr>
              </a:solidFill>
              <a:latin typeface="Cambria" panose="02040503050406030204" pitchFamily="18" charset="0"/>
              <a:ea typeface="Cambria" panose="02040503050406030204" pitchFamily="18" charset="0"/>
            </a:endParaRPr>
          </a:p>
        </p:txBody>
      </p:sp>
      <p:graphicFrame>
        <p:nvGraphicFramePr>
          <p:cNvPr id="9" name="Table 4"/>
          <p:cNvGraphicFramePr>
            <a:graphicFrameLocks noGrp="1"/>
          </p:cNvGraphicFramePr>
          <p:nvPr>
            <p:extLst>
              <p:ext uri="{D42A27DB-BD31-4B8C-83A1-F6EECF244321}">
                <p14:modId xmlns:p14="http://schemas.microsoft.com/office/powerpoint/2010/main" val="4183971303"/>
              </p:ext>
            </p:extLst>
          </p:nvPr>
        </p:nvGraphicFramePr>
        <p:xfrm>
          <a:off x="603433" y="1980524"/>
          <a:ext cx="7783513" cy="2262786"/>
        </p:xfrm>
        <a:graphic>
          <a:graphicData uri="http://schemas.openxmlformats.org/drawingml/2006/table">
            <a:tbl>
              <a:tblPr firstRow="1" bandRow="1">
                <a:tableStyleId>{2D5ABB26-0587-4C30-8999-92F81FD0307C}</a:tableStyleId>
              </a:tblPr>
              <a:tblGrid>
                <a:gridCol w="3928465">
                  <a:extLst>
                    <a:ext uri="{9D8B030D-6E8A-4147-A177-3AD203B41FA5}">
                      <a16:colId xmlns:a16="http://schemas.microsoft.com/office/drawing/2014/main" val="20000"/>
                    </a:ext>
                  </a:extLst>
                </a:gridCol>
                <a:gridCol w="1591293">
                  <a:extLst>
                    <a:ext uri="{9D8B030D-6E8A-4147-A177-3AD203B41FA5}">
                      <a16:colId xmlns:a16="http://schemas.microsoft.com/office/drawing/2014/main" val="20001"/>
                    </a:ext>
                  </a:extLst>
                </a:gridCol>
                <a:gridCol w="2263755">
                  <a:extLst>
                    <a:ext uri="{9D8B030D-6E8A-4147-A177-3AD203B41FA5}">
                      <a16:colId xmlns:a16="http://schemas.microsoft.com/office/drawing/2014/main" val="20002"/>
                    </a:ext>
                  </a:extLst>
                </a:gridCol>
              </a:tblGrid>
              <a:tr h="579237">
                <a:tc>
                  <a:txBody>
                    <a:bodyPr/>
                    <a:lstStyle/>
                    <a:p>
                      <a:pPr algn="l"/>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Signs grant agreement</a:t>
                      </a: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solidFill>
                          <a:srgbClr val="339933"/>
                        </a:solidFill>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79237">
                <a:tc>
                  <a:txBody>
                    <a:bodyPr/>
                    <a:lstStyle/>
                    <a:p>
                      <a:pPr algn="l"/>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Recruits and hosts</a:t>
                      </a:r>
                      <a:r>
                        <a:rPr lang="en-GB" sz="1600" kern="1200" baseline="0" noProof="0" dirty="0">
                          <a:solidFill>
                            <a:schemeClr val="tx1">
                              <a:lumMod val="75000"/>
                              <a:lumOff val="25000"/>
                            </a:schemeClr>
                          </a:solidFill>
                          <a:latin typeface="+mn-lt"/>
                          <a:ea typeface="ＭＳ Ｐゴシック" pitchFamily="-72" charset="-128"/>
                          <a:cs typeface="ＭＳ Ｐゴシック" pitchFamily="-72" charset="-128"/>
                        </a:rPr>
                        <a:t> </a:t>
                      </a:r>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researchers</a:t>
                      </a: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69922">
                <a:tc>
                  <a:txBody>
                    <a:bodyPr/>
                    <a:lstStyle/>
                    <a:p>
                      <a:pPr algn="l"/>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Trains/hosts</a:t>
                      </a:r>
                      <a:r>
                        <a:rPr lang="en-GB" sz="1600" kern="1200" baseline="0" noProof="0" dirty="0">
                          <a:solidFill>
                            <a:schemeClr val="tx1">
                              <a:lumMod val="75000"/>
                              <a:lumOff val="25000"/>
                            </a:schemeClr>
                          </a:solidFill>
                          <a:latin typeface="+mn-lt"/>
                          <a:ea typeface="ＭＳ Ｐゴシック" pitchFamily="-72" charset="-128"/>
                          <a:cs typeface="ＭＳ Ｐゴシック" pitchFamily="-72" charset="-128"/>
                        </a:rPr>
                        <a:t> </a:t>
                      </a:r>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researchers on</a:t>
                      </a:r>
                      <a:r>
                        <a:rPr lang="en-GB" sz="1600" kern="1200" baseline="0" noProof="0" dirty="0">
                          <a:solidFill>
                            <a:schemeClr val="tx1">
                              <a:lumMod val="75000"/>
                              <a:lumOff val="25000"/>
                            </a:schemeClr>
                          </a:solidFill>
                          <a:latin typeface="+mn-lt"/>
                          <a:ea typeface="ＭＳ Ｐゴシック" pitchFamily="-72" charset="-128"/>
                          <a:cs typeface="ＭＳ Ｐゴシック" pitchFamily="-72" charset="-128"/>
                        </a:rPr>
                        <a:t> </a:t>
                      </a:r>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secondment</a:t>
                      </a: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34390">
                <a:tc>
                  <a:txBody>
                    <a:bodyPr/>
                    <a:lstStyle/>
                    <a:p>
                      <a:pPr algn="l"/>
                      <a:r>
                        <a:rPr lang="en-GB" sz="1600" kern="1200" noProof="0" dirty="0">
                          <a:solidFill>
                            <a:schemeClr val="tx1">
                              <a:lumMod val="75000"/>
                              <a:lumOff val="25000"/>
                            </a:schemeClr>
                          </a:solidFill>
                          <a:latin typeface="+mn-lt"/>
                          <a:ea typeface="ＭＳ Ｐゴシック" pitchFamily="-72" charset="-128"/>
                          <a:cs typeface="ＭＳ Ｐゴシック" pitchFamily="-72" charset="-128"/>
                        </a:rPr>
                        <a:t>Directly claims costs</a:t>
                      </a: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latin typeface="+mn-lt"/>
                      </a:endParaRPr>
                    </a:p>
                  </a:txBody>
                  <a:tcPr marL="91451" marR="91451" marT="45729" marB="45729"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74244"/>
            <a:ext cx="352920" cy="33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6126" y="2662819"/>
            <a:ext cx="352920" cy="33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5515" y="3251394"/>
            <a:ext cx="354006" cy="33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1" y="3819144"/>
            <a:ext cx="352920" cy="33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2378" y="3251394"/>
            <a:ext cx="354006" cy="33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8153" y="2100418"/>
            <a:ext cx="295367" cy="30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8153" y="2670331"/>
            <a:ext cx="295367" cy="307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a:spLocks noChangeArrowheads="1"/>
          </p:cNvSpPr>
          <p:nvPr/>
        </p:nvSpPr>
        <p:spPr bwMode="auto">
          <a:xfrm>
            <a:off x="1547664" y="4653806"/>
            <a:ext cx="21273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pPr>
            <a:r>
              <a:rPr lang="en-GB" altLang="en-US" sz="1600" i="0" dirty="0">
                <a:latin typeface="Cambria" panose="02040503050406030204" pitchFamily="18" charset="0"/>
                <a:ea typeface="Cambria" panose="02040503050406030204" pitchFamily="18" charset="0"/>
              </a:rPr>
              <a:t>Receives EU funding</a:t>
            </a:r>
          </a:p>
        </p:txBody>
      </p:sp>
      <p:sp>
        <p:nvSpPr>
          <p:cNvPr id="22" name="Bent-Up Arrow 21"/>
          <p:cNvSpPr/>
          <p:nvPr/>
        </p:nvSpPr>
        <p:spPr bwMode="auto">
          <a:xfrm rot="10800000" flipH="1" flipV="1">
            <a:off x="3675013" y="4437112"/>
            <a:ext cx="1208087" cy="433388"/>
          </a:xfrm>
          <a:prstGeom prst="bentUpArrow">
            <a:avLst>
              <a:gd name="adj1" fmla="val 9303"/>
              <a:gd name="adj2" fmla="val 18635"/>
              <a:gd name="adj3" fmla="val 42229"/>
            </a:avLst>
          </a:prstGeom>
          <a:solidFill>
            <a:srgbClr val="0F5494"/>
          </a:solidFill>
          <a:ln>
            <a:noFill/>
          </a:ln>
          <a:effectLst/>
          <a:extLst/>
        </p:spPr>
        <p:txBody>
          <a:bodyPr anchor="ctr"/>
          <a:lstStyle/>
          <a:p>
            <a:pPr marL="3175">
              <a:defRPr/>
            </a:pPr>
            <a:endParaRPr lang="en-GB" dirty="0">
              <a:latin typeface="Cambria" panose="02040503050406030204" pitchFamily="18" charset="0"/>
              <a:ea typeface="Cambria" panose="02040503050406030204" pitchFamily="18" charset="0"/>
            </a:endParaRPr>
          </a:p>
        </p:txBody>
      </p:sp>
      <p:sp>
        <p:nvSpPr>
          <p:cNvPr id="23" name="TextBox 20"/>
          <p:cNvSpPr txBox="1">
            <a:spLocks noChangeArrowheads="1"/>
          </p:cNvSpPr>
          <p:nvPr/>
        </p:nvSpPr>
        <p:spPr bwMode="auto">
          <a:xfrm>
            <a:off x="7240318" y="4578113"/>
            <a:ext cx="18609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pPr>
            <a:r>
              <a:rPr lang="en-GB" altLang="en-US" sz="1600" i="0" dirty="0">
                <a:latin typeface="Cambria" panose="02040503050406030204" pitchFamily="18" charset="0"/>
                <a:ea typeface="Cambria" panose="02040503050406030204" pitchFamily="18" charset="0"/>
              </a:rPr>
              <a:t>Can charge costs to beneficiaries</a:t>
            </a:r>
          </a:p>
        </p:txBody>
      </p:sp>
      <p:sp>
        <p:nvSpPr>
          <p:cNvPr id="24" name="Bent-Up Arrow 21"/>
          <p:cNvSpPr/>
          <p:nvPr/>
        </p:nvSpPr>
        <p:spPr bwMode="auto">
          <a:xfrm rot="10800000" flipV="1">
            <a:off x="6509263" y="4437112"/>
            <a:ext cx="696485" cy="433388"/>
          </a:xfrm>
          <a:prstGeom prst="bentUpArrow">
            <a:avLst>
              <a:gd name="adj1" fmla="val 9303"/>
              <a:gd name="adj2" fmla="val 18635"/>
              <a:gd name="adj3" fmla="val 42229"/>
            </a:avLst>
          </a:prstGeom>
          <a:solidFill>
            <a:srgbClr val="0F5494"/>
          </a:solidFill>
          <a:ln>
            <a:noFill/>
          </a:ln>
          <a:effectLst/>
          <a:extLst/>
        </p:spPr>
        <p:txBody>
          <a:bodyPr anchor="ctr"/>
          <a:lstStyle/>
          <a:p>
            <a:pPr marL="3175">
              <a:defRPr/>
            </a:pPr>
            <a:endParaRPr lang="en-GB" dirty="0">
              <a:latin typeface="Cambria" panose="02040503050406030204" pitchFamily="18" charset="0"/>
              <a:ea typeface="Cambria" panose="02040503050406030204" pitchFamily="18" charset="0"/>
            </a:endParaRPr>
          </a:p>
        </p:txBody>
      </p:sp>
      <p:sp>
        <p:nvSpPr>
          <p:cNvPr id="4" name="Textfeld 3"/>
          <p:cNvSpPr txBox="1"/>
          <p:nvPr/>
        </p:nvSpPr>
        <p:spPr>
          <a:xfrm>
            <a:off x="5311861" y="4501169"/>
            <a:ext cx="837720" cy="738664"/>
          </a:xfrm>
          <a:prstGeom prst="rect">
            <a:avLst/>
          </a:prstGeom>
          <a:noFill/>
        </p:spPr>
        <p:txBody>
          <a:bodyPr wrap="square" lIns="0" tIns="0" rIns="0" bIns="0" rtlCol="0">
            <a:spAutoFit/>
          </a:bodyPr>
          <a:lstStyle/>
          <a:p>
            <a:pPr algn="ctr"/>
            <a:r>
              <a:rPr lang="de-AT" sz="4800" b="1" dirty="0">
                <a:solidFill>
                  <a:srgbClr val="0F5494"/>
                </a:solidFill>
                <a:latin typeface="Cambria" panose="02040503050406030204" pitchFamily="18" charset="0"/>
                <a:ea typeface="Cambria" panose="02040503050406030204" pitchFamily="18" charset="0"/>
              </a:rPr>
              <a:t>€</a:t>
            </a:r>
          </a:p>
        </p:txBody>
      </p:sp>
      <p:pic>
        <p:nvPicPr>
          <p:cNvPr id="2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0925" y="3866906"/>
            <a:ext cx="295367" cy="30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48215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p:bldP spid="24" grpId="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57200" y="1340768"/>
            <a:ext cx="8480594" cy="3539430"/>
          </a:xfrm>
          <a:prstGeom prst="rect">
            <a:avLst/>
          </a:prstGeom>
          <a:solidFill>
            <a:schemeClr val="bg1"/>
          </a:solidFill>
          <a:ln>
            <a:solidFill>
              <a:schemeClr val="tx2"/>
            </a:solidFill>
          </a:ln>
        </p:spPr>
        <p:txBody>
          <a:bodyPr wrap="square" rtlCol="0">
            <a:spAutoFit/>
          </a:bodyPr>
          <a:lstStyle/>
          <a:p>
            <a:pPr marL="285750" indent="-285750" algn="just">
              <a:buClr>
                <a:schemeClr val="tx2"/>
              </a:buClr>
              <a:buFont typeface="Wingdings" panose="05000000000000000000" pitchFamily="2" charset="2"/>
              <a:buChar char="v"/>
            </a:pPr>
            <a:endParaRPr lang="tr-TR" sz="1600" b="1"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b="1" dirty="0">
                <a:solidFill>
                  <a:schemeClr val="tx2"/>
                </a:solidFill>
                <a:latin typeface="Cambria" panose="02040503050406030204" pitchFamily="18" charset="0"/>
                <a:ea typeface="Cambria" panose="02040503050406030204" pitchFamily="18" charset="0"/>
              </a:rPr>
              <a:t>Joint preparation</a:t>
            </a:r>
            <a:r>
              <a:rPr lang="es-ES" sz="1600" dirty="0">
                <a:solidFill>
                  <a:schemeClr val="tx2"/>
                </a:solidFill>
                <a:latin typeface="Cambria" panose="02040503050406030204" pitchFamily="18" charset="0"/>
                <a:ea typeface="Cambria" panose="02040503050406030204" pitchFamily="18" charset="0"/>
              </a:rPr>
              <a:t>: </a:t>
            </a:r>
            <a:r>
              <a:rPr lang="tr-TR" sz="1600" dirty="0" err="1" smtClean="0">
                <a:solidFill>
                  <a:schemeClr val="tx2"/>
                </a:solidFill>
                <a:latin typeface="Cambria" panose="02040503050406030204" pitchFamily="18" charset="0"/>
                <a:ea typeface="Cambria" panose="02040503050406030204" pitchFamily="18" charset="0"/>
              </a:rPr>
              <a:t>Postdoc</a:t>
            </a:r>
            <a:r>
              <a:rPr lang="es-ES" sz="1600" dirty="0" smtClean="0">
                <a:solidFill>
                  <a:schemeClr val="tx2"/>
                </a:solidFill>
                <a:latin typeface="Cambria" panose="02040503050406030204" pitchFamily="18" charset="0"/>
                <a:ea typeface="Cambria" panose="02040503050406030204" pitchFamily="18" charset="0"/>
              </a:rPr>
              <a:t> </a:t>
            </a:r>
            <a:r>
              <a:rPr lang="es-ES" sz="1600" dirty="0">
                <a:solidFill>
                  <a:schemeClr val="tx2"/>
                </a:solidFill>
                <a:latin typeface="Cambria" panose="02040503050406030204" pitchFamily="18" charset="0"/>
                <a:ea typeface="Cambria" panose="02040503050406030204" pitchFamily="18" charset="0"/>
              </a:rPr>
              <a:t>and the Host Institution (Beneficiary)</a:t>
            </a:r>
          </a:p>
          <a:p>
            <a:pPr marL="285750" indent="-285750" algn="just">
              <a:buClr>
                <a:schemeClr val="tx2"/>
              </a:buClr>
              <a:buFont typeface="Wingdings" panose="05000000000000000000" pitchFamily="2" charset="2"/>
              <a:buChar char="v"/>
            </a:pP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dirty="0">
                <a:solidFill>
                  <a:schemeClr val="tx2"/>
                </a:solidFill>
                <a:latin typeface="Cambria" panose="02040503050406030204" pitchFamily="18" charset="0"/>
                <a:ea typeface="Cambria" panose="02040503050406030204" pitchFamily="18" charset="0"/>
              </a:rPr>
              <a:t>A researcher </a:t>
            </a:r>
            <a:r>
              <a:rPr lang="es-ES" sz="1600" dirty="0" smtClean="0">
                <a:solidFill>
                  <a:schemeClr val="tx2"/>
                </a:solidFill>
                <a:latin typeface="Cambria" panose="02040503050406030204" pitchFamily="18" charset="0"/>
                <a:ea typeface="Cambria" panose="02040503050406030204" pitchFamily="18" charset="0"/>
              </a:rPr>
              <a:t>can </a:t>
            </a:r>
            <a:r>
              <a:rPr lang="es-ES" sz="1600" dirty="0">
                <a:solidFill>
                  <a:schemeClr val="tx2"/>
                </a:solidFill>
                <a:latin typeface="Cambria" panose="02040503050406030204" pitchFamily="18" charset="0"/>
                <a:ea typeface="Cambria" panose="02040503050406030204" pitchFamily="18" charset="0"/>
              </a:rPr>
              <a:t>only submit </a:t>
            </a:r>
            <a:r>
              <a:rPr lang="es-ES" sz="1600" b="1" dirty="0">
                <a:solidFill>
                  <a:schemeClr val="tx2"/>
                </a:solidFill>
                <a:latin typeface="Cambria" panose="02040503050406030204" pitchFamily="18" charset="0"/>
                <a:ea typeface="Cambria" panose="02040503050406030204" pitchFamily="18" charset="0"/>
              </a:rPr>
              <a:t>one proposal </a:t>
            </a:r>
          </a:p>
          <a:p>
            <a:pPr marL="285750" indent="-285750" algn="just">
              <a:buClr>
                <a:schemeClr val="tx2"/>
              </a:buClr>
              <a:buFont typeface="Wingdings" panose="05000000000000000000" pitchFamily="2" charset="2"/>
              <a:buChar char="v"/>
            </a:pP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dirty="0">
                <a:solidFill>
                  <a:schemeClr val="tx2"/>
                </a:solidFill>
                <a:latin typeface="Cambria" panose="02040503050406030204" pitchFamily="18" charset="0"/>
                <a:ea typeface="Cambria" panose="02040503050406030204" pitchFamily="18" charset="0"/>
              </a:rPr>
              <a:t>A supervisor can submit different proposals with different </a:t>
            </a:r>
            <a:r>
              <a:rPr lang="tr-TR" sz="1600" dirty="0" err="1" smtClean="0">
                <a:solidFill>
                  <a:schemeClr val="tx2"/>
                </a:solidFill>
                <a:latin typeface="Cambria" panose="02040503050406030204" pitchFamily="18" charset="0"/>
                <a:ea typeface="Cambria" panose="02040503050406030204" pitchFamily="18" charset="0"/>
              </a:rPr>
              <a:t>postdoc</a:t>
            </a: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dirty="0" err="1">
                <a:solidFill>
                  <a:schemeClr val="tx2"/>
                </a:solidFill>
                <a:latin typeface="Cambria" panose="02040503050406030204" pitchFamily="18" charset="0"/>
                <a:ea typeface="Cambria" panose="02040503050406030204" pitchFamily="18" charset="0"/>
              </a:rPr>
              <a:t>Competitive</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proposals</a:t>
            </a:r>
            <a:r>
              <a:rPr lang="es-ES" sz="1600" dirty="0">
                <a:solidFill>
                  <a:schemeClr val="tx2"/>
                </a:solidFill>
                <a:latin typeface="Cambria" panose="02040503050406030204" pitchFamily="18" charset="0"/>
                <a:ea typeface="Cambria" panose="02040503050406030204" pitchFamily="18" charset="0"/>
              </a:rPr>
              <a:t> are </a:t>
            </a:r>
            <a:r>
              <a:rPr lang="es-ES" sz="1600" dirty="0" err="1">
                <a:solidFill>
                  <a:schemeClr val="tx2"/>
                </a:solidFill>
                <a:latin typeface="Cambria" panose="02040503050406030204" pitchFamily="18" charset="0"/>
                <a:ea typeface="Cambria" panose="02040503050406030204" pitchFamily="18" charset="0"/>
              </a:rPr>
              <a:t>prepared</a:t>
            </a:r>
            <a:r>
              <a:rPr lang="es-ES" sz="1600" dirty="0">
                <a:solidFill>
                  <a:schemeClr val="tx2"/>
                </a:solidFill>
                <a:latin typeface="Cambria" panose="02040503050406030204" pitchFamily="18" charset="0"/>
                <a:ea typeface="Cambria" panose="02040503050406030204" pitchFamily="18" charset="0"/>
              </a:rPr>
              <a:t> in a </a:t>
            </a:r>
            <a:r>
              <a:rPr lang="es-ES" sz="1600" dirty="0" err="1">
                <a:solidFill>
                  <a:schemeClr val="tx2"/>
                </a:solidFill>
                <a:latin typeface="Cambria" panose="02040503050406030204" pitchFamily="18" charset="0"/>
                <a:ea typeface="Cambria" panose="02040503050406030204" pitchFamily="18" charset="0"/>
              </a:rPr>
              <a:t>collaborative</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way</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by</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all</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actors</a:t>
            </a: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dirty="0" err="1">
                <a:solidFill>
                  <a:schemeClr val="tx2"/>
                </a:solidFill>
                <a:latin typeface="Cambria" panose="02040503050406030204" pitchFamily="18" charset="0"/>
                <a:ea typeface="Cambria" panose="02040503050406030204" pitchFamily="18" charset="0"/>
              </a:rPr>
              <a:t>Aim</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for</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the</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best</a:t>
            </a:r>
            <a:r>
              <a:rPr lang="es-ES" sz="1600" dirty="0">
                <a:solidFill>
                  <a:schemeClr val="tx2"/>
                </a:solidFill>
                <a:latin typeface="Cambria" panose="02040503050406030204" pitchFamily="18" charset="0"/>
                <a:ea typeface="Cambria" panose="02040503050406030204" pitchFamily="18" charset="0"/>
              </a:rPr>
              <a:t> match </a:t>
            </a:r>
            <a:r>
              <a:rPr lang="es-ES" sz="1600" dirty="0" err="1">
                <a:solidFill>
                  <a:schemeClr val="tx2"/>
                </a:solidFill>
                <a:latin typeface="Cambria" panose="02040503050406030204" pitchFamily="18" charset="0"/>
                <a:ea typeface="Cambria" panose="02040503050406030204" pitchFamily="18" charset="0"/>
              </a:rPr>
              <a:t>fellow</a:t>
            </a:r>
            <a:r>
              <a:rPr lang="es-ES" sz="1600" dirty="0">
                <a:solidFill>
                  <a:schemeClr val="tx2"/>
                </a:solidFill>
                <a:latin typeface="Cambria" panose="02040503050406030204" pitchFamily="18" charset="0"/>
                <a:ea typeface="Cambria" panose="02040503050406030204" pitchFamily="18" charset="0"/>
              </a:rPr>
              <a:t>/supervisor/</a:t>
            </a:r>
            <a:r>
              <a:rPr lang="es-ES" sz="1600" dirty="0" err="1">
                <a:solidFill>
                  <a:schemeClr val="tx2"/>
                </a:solidFill>
                <a:latin typeface="Cambria" panose="02040503050406030204" pitchFamily="18" charset="0"/>
                <a:ea typeface="Cambria" panose="02040503050406030204" pitchFamily="18" charset="0"/>
              </a:rPr>
              <a:t>institution</a:t>
            </a: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endParaRPr lang="es-ES" sz="1600" dirty="0">
              <a:solidFill>
                <a:schemeClr val="tx2"/>
              </a:solidFill>
              <a:latin typeface="Cambria" panose="02040503050406030204" pitchFamily="18" charset="0"/>
              <a:ea typeface="Cambria" panose="02040503050406030204" pitchFamily="18" charset="0"/>
            </a:endParaRPr>
          </a:p>
          <a:p>
            <a:pPr marL="285750" indent="-285750" algn="just">
              <a:buClr>
                <a:schemeClr val="tx2"/>
              </a:buClr>
              <a:buFont typeface="Wingdings" panose="05000000000000000000" pitchFamily="2" charset="2"/>
              <a:buChar char="v"/>
            </a:pPr>
            <a:r>
              <a:rPr lang="es-ES" sz="1600" dirty="0">
                <a:solidFill>
                  <a:schemeClr val="tx2"/>
                </a:solidFill>
                <a:latin typeface="Cambria" panose="02040503050406030204" pitchFamily="18" charset="0"/>
                <a:ea typeface="Cambria" panose="02040503050406030204" pitchFamily="18" charset="0"/>
              </a:rPr>
              <a:t>Involve the European Offices / managers of the Host institution: submission + </a:t>
            </a:r>
            <a:r>
              <a:rPr lang="es-ES" sz="1600" dirty="0" err="1">
                <a:solidFill>
                  <a:schemeClr val="tx2"/>
                </a:solidFill>
                <a:latin typeface="Cambria" panose="02040503050406030204" pitchFamily="18" charset="0"/>
                <a:ea typeface="Cambria" panose="02040503050406030204" pitchFamily="18" charset="0"/>
              </a:rPr>
              <a:t>pre-screening</a:t>
            </a:r>
            <a:endParaRPr lang="es-ES" sz="1600" dirty="0">
              <a:solidFill>
                <a:schemeClr val="tx2"/>
              </a:solidFill>
              <a:latin typeface="Cambria" panose="02040503050406030204" pitchFamily="18" charset="0"/>
              <a:ea typeface="Cambria" panose="02040503050406030204" pitchFamily="18" charset="0"/>
            </a:endParaRPr>
          </a:p>
          <a:p>
            <a:pPr algn="just">
              <a:buClr>
                <a:schemeClr val="tx2"/>
              </a:buClr>
            </a:pPr>
            <a:endParaRPr lang="es-ES" sz="1600" dirty="0">
              <a:solidFill>
                <a:schemeClr val="tx2"/>
              </a:solidFill>
              <a:latin typeface="Cambria" panose="02040503050406030204" pitchFamily="18" charset="0"/>
              <a:ea typeface="Cambria" panose="02040503050406030204" pitchFamily="18" charset="0"/>
            </a:endParaRPr>
          </a:p>
          <a:p>
            <a:pPr algn="just">
              <a:buClr>
                <a:schemeClr val="tx2"/>
              </a:buClr>
            </a:pPr>
            <a:endParaRPr lang="tr-TR" sz="1600" dirty="0">
              <a:solidFill>
                <a:schemeClr val="tx2"/>
              </a:solidFill>
              <a:latin typeface="Cambria" panose="02040503050406030204" pitchFamily="18" charset="0"/>
              <a:ea typeface="Cambria" panose="02040503050406030204" pitchFamily="18" charset="0"/>
            </a:endParaRPr>
          </a:p>
        </p:txBody>
      </p:sp>
      <p:sp>
        <p:nvSpPr>
          <p:cNvPr id="9" name="Titel 1"/>
          <p:cNvSpPr txBox="1">
            <a:spLocks/>
          </p:cNvSpPr>
          <p:nvPr/>
        </p:nvSpPr>
        <p:spPr>
          <a:xfrm>
            <a:off x="539552" y="411163"/>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err="1">
                <a:latin typeface="Cambria" panose="02040503050406030204" pitchFamily="18" charset="0"/>
                <a:ea typeface="Cambria" panose="02040503050406030204" pitchFamily="18" charset="0"/>
              </a:rPr>
              <a:t>Attentıon</a:t>
            </a:r>
            <a:r>
              <a:rPr lang="tr-TR" sz="2400" cap="small" dirty="0">
                <a:latin typeface="Cambria" panose="02040503050406030204" pitchFamily="18" charset="0"/>
                <a:ea typeface="Cambria" panose="02040503050406030204" pitchFamily="18" charset="0"/>
              </a:rPr>
              <a:t>!</a:t>
            </a:r>
            <a:endParaRPr lang="de-AT" sz="2400" cap="small" dirty="0">
              <a:latin typeface="Cambria" panose="02040503050406030204" pitchFamily="18" charset="0"/>
              <a:ea typeface="Cambria" panose="02040503050406030204" pitchFamily="18" charset="0"/>
            </a:endParaRPr>
          </a:p>
        </p:txBody>
      </p:sp>
      <p:sp>
        <p:nvSpPr>
          <p:cNvPr id="11" name="Dikdörtgen 10"/>
          <p:cNvSpPr/>
          <p:nvPr/>
        </p:nvSpPr>
        <p:spPr>
          <a:xfrm>
            <a:off x="820997" y="5273690"/>
            <a:ext cx="7916537" cy="338554"/>
          </a:xfrm>
          <a:prstGeom prst="rect">
            <a:avLst/>
          </a:prstGeom>
          <a:ln>
            <a:solidFill>
              <a:schemeClr val="accent6">
                <a:lumMod val="75000"/>
              </a:schemeClr>
            </a:solidFill>
          </a:ln>
        </p:spPr>
        <p:txBody>
          <a:bodyPr wrap="square">
            <a:spAutoFit/>
          </a:bodyPr>
          <a:lstStyle/>
          <a:p>
            <a:r>
              <a:rPr lang="tr-TR" sz="1600" b="1" dirty="0" smtClean="0">
                <a:solidFill>
                  <a:schemeClr val="accent2"/>
                </a:solidFill>
                <a:latin typeface="Cambria" panose="02040503050406030204" pitchFamily="18" charset="0"/>
                <a:ea typeface="Cambria" panose="02040503050406030204" pitchFamily="18" charset="0"/>
              </a:rPr>
              <a:t>   </a:t>
            </a:r>
            <a:r>
              <a:rPr lang="en-US" sz="1600" b="1" dirty="0" smtClean="0">
                <a:solidFill>
                  <a:schemeClr val="accent2"/>
                </a:solidFill>
                <a:latin typeface="Cambria" panose="02040503050406030204" pitchFamily="18" charset="0"/>
                <a:ea typeface="Cambria" panose="02040503050406030204" pitchFamily="18" charset="0"/>
              </a:rPr>
              <a:t>Restrict </a:t>
            </a:r>
            <a:r>
              <a:rPr lang="en-US" sz="1600" b="1" dirty="0">
                <a:solidFill>
                  <a:schemeClr val="accent2"/>
                </a:solidFill>
                <a:latin typeface="Cambria" panose="02040503050406030204" pitchFamily="18" charset="0"/>
                <a:ea typeface="Cambria" panose="02040503050406030204" pitchFamily="18" charset="0"/>
              </a:rPr>
              <a:t>resubmissions </a:t>
            </a:r>
            <a:r>
              <a:rPr lang="en-US" sz="1600" dirty="0">
                <a:solidFill>
                  <a:schemeClr val="accent2"/>
                </a:solidFill>
                <a:latin typeface="Cambria" panose="02040503050406030204" pitchFamily="18" charset="0"/>
                <a:ea typeface="Cambria" panose="02040503050406030204" pitchFamily="18" charset="0"/>
              </a:rPr>
              <a:t>with score less than 70% (as of 2022) to the following year </a:t>
            </a:r>
          </a:p>
        </p:txBody>
      </p:sp>
      <p:sp>
        <p:nvSpPr>
          <p:cNvPr id="12" name="Patlama 1 11"/>
          <p:cNvSpPr/>
          <p:nvPr/>
        </p:nvSpPr>
        <p:spPr>
          <a:xfrm>
            <a:off x="345111" y="5240449"/>
            <a:ext cx="587975" cy="594909"/>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ambria" panose="02040503050406030204" pitchFamily="18" charset="0"/>
              <a:ea typeface="Cambria" panose="02040503050406030204" pitchFamily="18" charset="0"/>
            </a:endParaRPr>
          </a:p>
        </p:txBody>
      </p:sp>
      <p:sp>
        <p:nvSpPr>
          <p:cNvPr id="13" name="Patlama 1 12"/>
          <p:cNvSpPr/>
          <p:nvPr/>
        </p:nvSpPr>
        <p:spPr>
          <a:xfrm>
            <a:off x="8547710" y="5160901"/>
            <a:ext cx="587975" cy="594909"/>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19298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latin typeface="Cambria" panose="02040503050406030204" pitchFamily="18" charset="0"/>
              <a:ea typeface="Cambria" panose="020405030504060302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515002819"/>
              </p:ext>
            </p:extLst>
          </p:nvPr>
        </p:nvGraphicFramePr>
        <p:xfrm>
          <a:off x="358314" y="1367952"/>
          <a:ext cx="8424936" cy="2036965"/>
        </p:xfrm>
        <a:graphic>
          <a:graphicData uri="http://schemas.openxmlformats.org/drawingml/2006/table">
            <a:tbl>
              <a:tblPr firstRow="1" bandRow="1">
                <a:tableStyleId>{5C22544A-7EE6-4342-B048-85BDC9FD1C3A}</a:tableStyleId>
              </a:tblPr>
              <a:tblGrid>
                <a:gridCol w="829310">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224136">
                  <a:extLst>
                    <a:ext uri="{9D8B030D-6E8A-4147-A177-3AD203B41FA5}">
                      <a16:colId xmlns:a16="http://schemas.microsoft.com/office/drawing/2014/main" val="20003"/>
                    </a:ext>
                  </a:extLst>
                </a:gridCol>
                <a:gridCol w="1979002">
                  <a:extLst>
                    <a:ext uri="{9D8B030D-6E8A-4147-A177-3AD203B41FA5}">
                      <a16:colId xmlns:a16="http://schemas.microsoft.com/office/drawing/2014/main" val="20004"/>
                    </a:ext>
                  </a:extLst>
                </a:gridCol>
                <a:gridCol w="1872208">
                  <a:extLst>
                    <a:ext uri="{9D8B030D-6E8A-4147-A177-3AD203B41FA5}">
                      <a16:colId xmlns:a16="http://schemas.microsoft.com/office/drawing/2014/main" val="20005"/>
                    </a:ext>
                  </a:extLst>
                </a:gridCol>
              </a:tblGrid>
              <a:tr h="360040">
                <a:tc rowSpan="2">
                  <a:txBody>
                    <a:bodyPr/>
                    <a:lstStyle/>
                    <a:p>
                      <a:r>
                        <a:rPr lang="es-ES" sz="1600" dirty="0">
                          <a:solidFill>
                            <a:schemeClr val="bg1"/>
                          </a:solidFill>
                          <a:latin typeface="Cambria" panose="02040503050406030204" pitchFamily="18" charset="0"/>
                          <a:ea typeface="Cambria" panose="02040503050406030204" pitchFamily="18" charset="0"/>
                          <a:cs typeface="Verdana"/>
                        </a:rPr>
                        <a:t>MSCA</a:t>
                      </a:r>
                    </a:p>
                  </a:txBody>
                  <a:tcPr/>
                </a:tc>
                <a:tc gridSpan="3">
                  <a:txBody>
                    <a:bodyPr/>
                    <a:lstStyle/>
                    <a:p>
                      <a:r>
                        <a:rPr lang="es-ES" sz="1600" dirty="0">
                          <a:solidFill>
                            <a:schemeClr val="bg1"/>
                          </a:solidFill>
                          <a:latin typeface="Cambria" panose="02040503050406030204" pitchFamily="18" charset="0"/>
                          <a:ea typeface="Cambria" panose="02040503050406030204" pitchFamily="18" charset="0"/>
                          <a:cs typeface="Verdana"/>
                        </a:rPr>
                        <a:t>Researcher</a:t>
                      </a:r>
                      <a:r>
                        <a:rPr lang="es-ES" sz="1600" baseline="0" dirty="0">
                          <a:solidFill>
                            <a:schemeClr val="bg1"/>
                          </a:solidFill>
                          <a:latin typeface="Cambria" panose="02040503050406030204" pitchFamily="18" charset="0"/>
                          <a:ea typeface="Cambria" panose="02040503050406030204" pitchFamily="18" charset="0"/>
                          <a:cs typeface="Verdana"/>
                        </a:rPr>
                        <a:t> Unit </a:t>
                      </a:r>
                      <a:r>
                        <a:rPr lang="es-ES" sz="1600" baseline="0" dirty="0" smtClean="0">
                          <a:solidFill>
                            <a:schemeClr val="bg1"/>
                          </a:solidFill>
                          <a:latin typeface="Cambria" panose="02040503050406030204" pitchFamily="18" charset="0"/>
                          <a:ea typeface="Cambria" panose="02040503050406030204" pitchFamily="18" charset="0"/>
                          <a:cs typeface="Verdana"/>
                        </a:rPr>
                        <a:t>Co</a:t>
                      </a:r>
                      <a:r>
                        <a:rPr lang="tr-TR" sz="1600" baseline="0" dirty="0" err="1" smtClean="0">
                          <a:solidFill>
                            <a:schemeClr val="bg1"/>
                          </a:solidFill>
                          <a:latin typeface="Cambria" panose="02040503050406030204" pitchFamily="18" charset="0"/>
                          <a:ea typeface="Cambria" panose="02040503050406030204" pitchFamily="18" charset="0"/>
                          <a:cs typeface="Verdana"/>
                        </a:rPr>
                        <a:t>ntributions</a:t>
                      </a:r>
                      <a:r>
                        <a:rPr lang="es-ES" sz="1600" baseline="0" dirty="0" smtClean="0">
                          <a:solidFill>
                            <a:schemeClr val="bg1"/>
                          </a:solidFill>
                          <a:latin typeface="Cambria" panose="02040503050406030204" pitchFamily="18" charset="0"/>
                          <a:ea typeface="Cambria" panose="02040503050406030204" pitchFamily="18" charset="0"/>
                          <a:cs typeface="Verdana"/>
                        </a:rPr>
                        <a:t> </a:t>
                      </a:r>
                      <a:r>
                        <a:rPr lang="es-ES" sz="1600" baseline="0" dirty="0">
                          <a:solidFill>
                            <a:schemeClr val="bg1"/>
                          </a:solidFill>
                          <a:latin typeface="Cambria" panose="02040503050406030204" pitchFamily="18" charset="0"/>
                          <a:ea typeface="Cambria" panose="02040503050406030204" pitchFamily="18" charset="0"/>
                          <a:cs typeface="Verdana"/>
                        </a:rPr>
                        <a:t>(person/month)</a:t>
                      </a:r>
                      <a:endParaRPr lang="es-ES" sz="1600" dirty="0">
                        <a:solidFill>
                          <a:schemeClr val="bg1"/>
                        </a:solidFill>
                        <a:latin typeface="Cambria" panose="02040503050406030204" pitchFamily="18" charset="0"/>
                        <a:ea typeface="Cambria" panose="02040503050406030204" pitchFamily="18" charset="0"/>
                        <a:cs typeface="Verdana"/>
                      </a:endParaRPr>
                    </a:p>
                  </a:txBody>
                  <a:tcPr/>
                </a:tc>
                <a:tc hMerge="1">
                  <a:txBody>
                    <a:bodyPr/>
                    <a:lstStyle/>
                    <a:p>
                      <a:endParaRPr lang="es-ES"/>
                    </a:p>
                  </a:txBody>
                  <a:tcPr/>
                </a:tc>
                <a:tc hMerge="1">
                  <a:txBody>
                    <a:bodyPr/>
                    <a:lstStyle/>
                    <a:p>
                      <a:endParaRPr lang="es-ES"/>
                    </a:p>
                  </a:txBody>
                  <a:tcPr/>
                </a:tc>
                <a:tc gridSpan="2">
                  <a:txBody>
                    <a:bodyPr/>
                    <a:lstStyle/>
                    <a:p>
                      <a:r>
                        <a:rPr lang="es-ES" sz="1600" dirty="0">
                          <a:solidFill>
                            <a:schemeClr val="bg1"/>
                          </a:solidFill>
                          <a:latin typeface="Cambria" panose="02040503050406030204" pitchFamily="18" charset="0"/>
                          <a:ea typeface="Cambria" panose="02040503050406030204" pitchFamily="18" charset="0"/>
                          <a:cs typeface="Verdana"/>
                        </a:rPr>
                        <a:t>Institutional Unit </a:t>
                      </a:r>
                      <a:r>
                        <a:rPr lang="es-ES" sz="1600" dirty="0" smtClean="0">
                          <a:solidFill>
                            <a:schemeClr val="bg1"/>
                          </a:solidFill>
                          <a:latin typeface="Cambria" panose="02040503050406030204" pitchFamily="18" charset="0"/>
                          <a:ea typeface="Cambria" panose="02040503050406030204" pitchFamily="18" charset="0"/>
                          <a:cs typeface="Verdana"/>
                        </a:rPr>
                        <a:t>C</a:t>
                      </a:r>
                      <a:r>
                        <a:rPr lang="tr-TR" sz="1600" dirty="0" err="1" smtClean="0">
                          <a:solidFill>
                            <a:schemeClr val="bg1"/>
                          </a:solidFill>
                          <a:latin typeface="Cambria" panose="02040503050406030204" pitchFamily="18" charset="0"/>
                          <a:ea typeface="Cambria" panose="02040503050406030204" pitchFamily="18" charset="0"/>
                          <a:cs typeface="Verdana"/>
                        </a:rPr>
                        <a:t>ontributions</a:t>
                      </a:r>
                      <a:r>
                        <a:rPr lang="es-ES" sz="1600" dirty="0" smtClean="0">
                          <a:solidFill>
                            <a:schemeClr val="bg1"/>
                          </a:solidFill>
                          <a:latin typeface="Cambria" panose="02040503050406030204" pitchFamily="18" charset="0"/>
                          <a:ea typeface="Cambria" panose="02040503050406030204" pitchFamily="18" charset="0"/>
                          <a:cs typeface="Verdana"/>
                        </a:rPr>
                        <a:t> </a:t>
                      </a:r>
                      <a:r>
                        <a:rPr lang="es-ES" sz="1600" dirty="0">
                          <a:solidFill>
                            <a:schemeClr val="bg1"/>
                          </a:solidFill>
                          <a:latin typeface="Cambria" panose="02040503050406030204" pitchFamily="18" charset="0"/>
                          <a:ea typeface="Cambria" panose="02040503050406030204" pitchFamily="18" charset="0"/>
                          <a:cs typeface="Verdana"/>
                        </a:rPr>
                        <a:t>(person/month)</a:t>
                      </a:r>
                    </a:p>
                  </a:txBody>
                  <a:tcPr/>
                </a:tc>
                <a:tc hMerge="1">
                  <a:txBody>
                    <a:bodyPr/>
                    <a:lstStyle/>
                    <a:p>
                      <a:endParaRPr lang="es-ES"/>
                    </a:p>
                  </a:txBody>
                  <a:tcPr/>
                </a:tc>
                <a:extLst>
                  <a:ext uri="{0D108BD9-81ED-4DB2-BD59-A6C34878D82A}">
                    <a16:rowId xmlns:a16="http://schemas.microsoft.com/office/drawing/2014/main" val="10000"/>
                  </a:ext>
                </a:extLst>
              </a:tr>
              <a:tr h="878725">
                <a:tc vMerge="1">
                  <a:txBody>
                    <a:bodyPr/>
                    <a:lstStyle/>
                    <a:p>
                      <a:endParaRPr lang="es-ES"/>
                    </a:p>
                  </a:txBody>
                  <a:tcPr/>
                </a:tc>
                <a:tc>
                  <a:txBody>
                    <a:bodyPr/>
                    <a:lstStyle/>
                    <a:p>
                      <a:r>
                        <a:rPr lang="es-ES" sz="1600" dirty="0">
                          <a:solidFill>
                            <a:schemeClr val="tx2"/>
                          </a:solidFill>
                          <a:latin typeface="Cambria" panose="02040503050406030204" pitchFamily="18" charset="0"/>
                          <a:ea typeface="Cambria" panose="02040503050406030204" pitchFamily="18" charset="0"/>
                          <a:cs typeface="Verdana"/>
                        </a:rPr>
                        <a:t>Living </a:t>
                      </a:r>
                      <a:r>
                        <a:rPr lang="es-ES" sz="1600" dirty="0" err="1">
                          <a:solidFill>
                            <a:schemeClr val="tx2"/>
                          </a:solidFill>
                          <a:latin typeface="Cambria" panose="02040503050406030204" pitchFamily="18" charset="0"/>
                          <a:ea typeface="Cambria" panose="02040503050406030204" pitchFamily="18" charset="0"/>
                          <a:cs typeface="Verdana"/>
                        </a:rPr>
                        <a:t>Allowance</a:t>
                      </a:r>
                      <a:r>
                        <a:rPr lang="es-ES" sz="1600" dirty="0">
                          <a:solidFill>
                            <a:schemeClr val="tx2"/>
                          </a:solidFill>
                          <a:latin typeface="Cambria" panose="02040503050406030204" pitchFamily="18" charset="0"/>
                          <a:ea typeface="Cambria" panose="02040503050406030204" pitchFamily="18" charset="0"/>
                          <a:cs typeface="Verdana"/>
                        </a:rPr>
                        <a:t> * </a:t>
                      </a:r>
                    </a:p>
                  </a:txBody>
                  <a:tcPr/>
                </a:tc>
                <a:tc>
                  <a:txBody>
                    <a:bodyPr/>
                    <a:lstStyle/>
                    <a:p>
                      <a:r>
                        <a:rPr lang="es-ES" sz="1600" dirty="0" err="1">
                          <a:solidFill>
                            <a:schemeClr val="tx2"/>
                          </a:solidFill>
                          <a:latin typeface="Cambria" panose="02040503050406030204" pitchFamily="18" charset="0"/>
                          <a:ea typeface="Cambria" panose="02040503050406030204" pitchFamily="18" charset="0"/>
                          <a:cs typeface="Verdana"/>
                        </a:rPr>
                        <a:t>Mobility</a:t>
                      </a:r>
                      <a:r>
                        <a:rPr lang="es-ES" sz="1600" dirty="0">
                          <a:solidFill>
                            <a:schemeClr val="tx2"/>
                          </a:solidFill>
                          <a:latin typeface="Cambria" panose="02040503050406030204" pitchFamily="18" charset="0"/>
                          <a:ea typeface="Cambria" panose="02040503050406030204" pitchFamily="18" charset="0"/>
                          <a:cs typeface="Verdana"/>
                        </a:rPr>
                        <a:t> </a:t>
                      </a:r>
                      <a:r>
                        <a:rPr lang="es-ES" sz="1600" dirty="0" err="1">
                          <a:solidFill>
                            <a:schemeClr val="tx2"/>
                          </a:solidFill>
                          <a:latin typeface="Cambria" panose="02040503050406030204" pitchFamily="18" charset="0"/>
                          <a:ea typeface="Cambria" panose="02040503050406030204" pitchFamily="18" charset="0"/>
                          <a:cs typeface="Verdana"/>
                        </a:rPr>
                        <a:t>Allowance</a:t>
                      </a:r>
                      <a:endParaRPr lang="es-ES" sz="1600" dirty="0">
                        <a:solidFill>
                          <a:schemeClr val="tx2"/>
                        </a:solidFill>
                        <a:latin typeface="Cambria" panose="02040503050406030204" pitchFamily="18" charset="0"/>
                        <a:ea typeface="Cambria" panose="02040503050406030204" pitchFamily="18" charset="0"/>
                        <a:cs typeface="Verdana"/>
                      </a:endParaRPr>
                    </a:p>
                  </a:txBody>
                  <a:tcPr/>
                </a:tc>
                <a:tc>
                  <a:txBody>
                    <a:bodyPr/>
                    <a:lstStyle/>
                    <a:p>
                      <a:r>
                        <a:rPr lang="es-ES" sz="1600" dirty="0">
                          <a:solidFill>
                            <a:schemeClr val="tx2"/>
                          </a:solidFill>
                          <a:latin typeface="Cambria" panose="02040503050406030204" pitchFamily="18" charset="0"/>
                          <a:ea typeface="Cambria" panose="02040503050406030204" pitchFamily="18" charset="0"/>
                          <a:cs typeface="Verdana"/>
                        </a:rPr>
                        <a:t>Family Allowance</a:t>
                      </a:r>
                    </a:p>
                  </a:txBody>
                  <a:tcPr/>
                </a:tc>
                <a:tc>
                  <a:txBody>
                    <a:bodyPr/>
                    <a:lstStyle/>
                    <a:p>
                      <a:r>
                        <a:rPr lang="es-ES" sz="1600" dirty="0" err="1">
                          <a:solidFill>
                            <a:schemeClr val="tx2"/>
                          </a:solidFill>
                          <a:latin typeface="Cambria" panose="02040503050406030204" pitchFamily="18" charset="0"/>
                          <a:ea typeface="Cambria" panose="02040503050406030204" pitchFamily="18" charset="0"/>
                          <a:cs typeface="Verdana"/>
                        </a:rPr>
                        <a:t>Research</a:t>
                      </a:r>
                      <a:r>
                        <a:rPr lang="es-ES" sz="1600" dirty="0">
                          <a:solidFill>
                            <a:schemeClr val="tx2"/>
                          </a:solidFill>
                          <a:latin typeface="Cambria" panose="02040503050406030204" pitchFamily="18" charset="0"/>
                          <a:ea typeface="Cambria" panose="02040503050406030204" pitchFamily="18" charset="0"/>
                          <a:cs typeface="Verdana"/>
                        </a:rPr>
                        <a:t>,</a:t>
                      </a:r>
                      <a:r>
                        <a:rPr lang="es-ES" sz="1600" baseline="0" dirty="0">
                          <a:solidFill>
                            <a:schemeClr val="tx2"/>
                          </a:solidFill>
                          <a:latin typeface="Cambria" panose="02040503050406030204" pitchFamily="18" charset="0"/>
                          <a:ea typeface="Cambria" panose="02040503050406030204" pitchFamily="18" charset="0"/>
                          <a:cs typeface="Verdana"/>
                        </a:rPr>
                        <a:t> training and </a:t>
                      </a:r>
                      <a:r>
                        <a:rPr lang="es-ES" sz="1600" baseline="0" dirty="0" err="1">
                          <a:solidFill>
                            <a:schemeClr val="tx2"/>
                          </a:solidFill>
                          <a:latin typeface="Cambria" panose="02040503050406030204" pitchFamily="18" charset="0"/>
                          <a:ea typeface="Cambria" panose="02040503050406030204" pitchFamily="18" charset="0"/>
                          <a:cs typeface="Verdana"/>
                        </a:rPr>
                        <a:t>networking</a:t>
                      </a:r>
                      <a:endParaRPr lang="es-ES" sz="1600" dirty="0">
                        <a:solidFill>
                          <a:schemeClr val="tx2"/>
                        </a:solidFill>
                        <a:latin typeface="Cambria" panose="02040503050406030204" pitchFamily="18" charset="0"/>
                        <a:ea typeface="Cambria" panose="02040503050406030204" pitchFamily="18" charset="0"/>
                        <a:cs typeface="Verdana"/>
                      </a:endParaRPr>
                    </a:p>
                  </a:txBody>
                  <a:tcPr/>
                </a:tc>
                <a:tc>
                  <a:txBody>
                    <a:bodyPr/>
                    <a:lstStyle/>
                    <a:p>
                      <a:r>
                        <a:rPr lang="es-ES" sz="1600" dirty="0">
                          <a:solidFill>
                            <a:schemeClr val="tx2"/>
                          </a:solidFill>
                          <a:latin typeface="Cambria" panose="02040503050406030204" pitchFamily="18" charset="0"/>
                          <a:ea typeface="Cambria" panose="02040503050406030204" pitchFamily="18" charset="0"/>
                          <a:cs typeface="Verdana"/>
                        </a:rPr>
                        <a:t>Management</a:t>
                      </a:r>
                      <a:r>
                        <a:rPr lang="es-ES" sz="1600" baseline="0" dirty="0">
                          <a:solidFill>
                            <a:schemeClr val="tx2"/>
                          </a:solidFill>
                          <a:latin typeface="Cambria" panose="02040503050406030204" pitchFamily="18" charset="0"/>
                          <a:ea typeface="Cambria" panose="02040503050406030204" pitchFamily="18" charset="0"/>
                          <a:cs typeface="Verdana"/>
                        </a:rPr>
                        <a:t> and </a:t>
                      </a:r>
                      <a:r>
                        <a:rPr lang="es-ES" sz="1600" baseline="0" dirty="0" err="1">
                          <a:solidFill>
                            <a:schemeClr val="tx2"/>
                          </a:solidFill>
                          <a:latin typeface="Cambria" panose="02040503050406030204" pitchFamily="18" charset="0"/>
                          <a:ea typeface="Cambria" panose="02040503050406030204" pitchFamily="18" charset="0"/>
                          <a:cs typeface="Verdana"/>
                        </a:rPr>
                        <a:t>overheads</a:t>
                      </a:r>
                      <a:endParaRPr lang="es-ES" sz="1600" dirty="0">
                        <a:solidFill>
                          <a:schemeClr val="tx2"/>
                        </a:solidFill>
                        <a:latin typeface="Cambria" panose="02040503050406030204" pitchFamily="18" charset="0"/>
                        <a:ea typeface="Cambria" panose="02040503050406030204" pitchFamily="18" charset="0"/>
                        <a:cs typeface="Verdana"/>
                      </a:endParaRPr>
                    </a:p>
                  </a:txBody>
                  <a:tcPr/>
                </a:tc>
                <a:extLst>
                  <a:ext uri="{0D108BD9-81ED-4DB2-BD59-A6C34878D82A}">
                    <a16:rowId xmlns:a16="http://schemas.microsoft.com/office/drawing/2014/main" val="10001"/>
                  </a:ext>
                </a:extLst>
              </a:tr>
              <a:tr h="451737">
                <a:tc>
                  <a:txBody>
                    <a:bodyPr/>
                    <a:lstStyle/>
                    <a:p>
                      <a:r>
                        <a:rPr lang="tr-TR" sz="1600" dirty="0">
                          <a:solidFill>
                            <a:schemeClr val="tx2"/>
                          </a:solidFill>
                          <a:latin typeface="+mn-lt"/>
                          <a:cs typeface="Verdana"/>
                        </a:rPr>
                        <a:t>P</a:t>
                      </a:r>
                      <a:r>
                        <a:rPr lang="es-ES" sz="1600" dirty="0">
                          <a:solidFill>
                            <a:schemeClr val="tx2"/>
                          </a:solidFill>
                          <a:latin typeface="+mn-lt"/>
                          <a:cs typeface="Verdana"/>
                        </a:rPr>
                        <a:t>F</a:t>
                      </a:r>
                    </a:p>
                  </a:txBody>
                  <a:tcPr/>
                </a:tc>
                <a:tc>
                  <a:txBody>
                    <a:bodyPr/>
                    <a:lstStyle/>
                    <a:p>
                      <a:pPr algn="ctr"/>
                      <a:r>
                        <a:rPr lang="tr-TR" sz="1600" dirty="0">
                          <a:solidFill>
                            <a:schemeClr val="tx2"/>
                          </a:solidFill>
                          <a:latin typeface="+mn-lt"/>
                          <a:cs typeface="Verdana"/>
                        </a:rPr>
                        <a:t>5.0</a:t>
                      </a:r>
                      <a:r>
                        <a:rPr lang="es-ES" sz="1600" dirty="0">
                          <a:solidFill>
                            <a:schemeClr val="tx2"/>
                          </a:solidFill>
                          <a:latin typeface="+mn-lt"/>
                          <a:cs typeface="Verdana"/>
                        </a:rPr>
                        <a:t>80</a:t>
                      </a:r>
                    </a:p>
                  </a:txBody>
                  <a:tcPr/>
                </a:tc>
                <a:tc>
                  <a:txBody>
                    <a:bodyPr/>
                    <a:lstStyle/>
                    <a:p>
                      <a:pPr algn="ctr"/>
                      <a:r>
                        <a:rPr lang="es-ES" sz="1600" dirty="0">
                          <a:solidFill>
                            <a:schemeClr val="tx2"/>
                          </a:solidFill>
                          <a:latin typeface="+mn-lt"/>
                          <a:cs typeface="Verdana"/>
                        </a:rPr>
                        <a:t>600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r-TR" sz="1600" dirty="0">
                          <a:solidFill>
                            <a:schemeClr val="tx2"/>
                          </a:solidFill>
                          <a:latin typeface="+mn-lt"/>
                          <a:cs typeface="Verdana"/>
                        </a:rPr>
                        <a:t>660</a:t>
                      </a:r>
                      <a:endParaRPr lang="es-ES" sz="1600" dirty="0">
                        <a:solidFill>
                          <a:schemeClr val="tx2"/>
                        </a:solidFill>
                        <a:latin typeface="+mn-lt"/>
                        <a:cs typeface="Verdana"/>
                      </a:endParaRPr>
                    </a:p>
                    <a:p>
                      <a:pPr algn="ctr"/>
                      <a:endParaRPr lang="es-ES" sz="1600" dirty="0">
                        <a:solidFill>
                          <a:schemeClr val="tx2"/>
                        </a:solidFill>
                        <a:latin typeface="+mn-lt"/>
                        <a:cs typeface="Verdana"/>
                      </a:endParaRPr>
                    </a:p>
                  </a:txBody>
                  <a:tcPr/>
                </a:tc>
                <a:tc>
                  <a:txBody>
                    <a:bodyPr/>
                    <a:lstStyle/>
                    <a:p>
                      <a:pPr algn="ctr"/>
                      <a:r>
                        <a:rPr lang="tr-TR" sz="1600" dirty="0">
                          <a:solidFill>
                            <a:schemeClr val="tx2"/>
                          </a:solidFill>
                          <a:latin typeface="+mn-lt"/>
                          <a:cs typeface="Verdana"/>
                        </a:rPr>
                        <a:t>1000</a:t>
                      </a:r>
                      <a:endParaRPr lang="es-ES" sz="1600" dirty="0">
                        <a:solidFill>
                          <a:schemeClr val="tx2"/>
                        </a:solidFill>
                        <a:latin typeface="+mn-lt"/>
                        <a:cs typeface="Verdana"/>
                      </a:endParaRPr>
                    </a:p>
                  </a:txBody>
                  <a:tcPr/>
                </a:tc>
                <a:tc>
                  <a:txBody>
                    <a:bodyPr/>
                    <a:lstStyle/>
                    <a:p>
                      <a:pPr algn="ctr"/>
                      <a:r>
                        <a:rPr lang="es-ES" sz="1600" dirty="0">
                          <a:solidFill>
                            <a:schemeClr val="tx2"/>
                          </a:solidFill>
                          <a:latin typeface="+mn-lt"/>
                          <a:cs typeface="Verdana"/>
                        </a:rPr>
                        <a:t>650</a:t>
                      </a:r>
                    </a:p>
                  </a:txBody>
                  <a:tcPr/>
                </a:tc>
                <a:extLst>
                  <a:ext uri="{0D108BD9-81ED-4DB2-BD59-A6C34878D82A}">
                    <a16:rowId xmlns:a16="http://schemas.microsoft.com/office/drawing/2014/main" val="10002"/>
                  </a:ext>
                </a:extLst>
              </a:tr>
            </a:tbl>
          </a:graphicData>
        </a:graphic>
      </p:graphicFrame>
      <p:sp>
        <p:nvSpPr>
          <p:cNvPr id="7" name="CuadroTexto 4"/>
          <p:cNvSpPr txBox="1"/>
          <p:nvPr/>
        </p:nvSpPr>
        <p:spPr>
          <a:xfrm>
            <a:off x="385528" y="4725144"/>
            <a:ext cx="5172085" cy="584775"/>
          </a:xfrm>
          <a:prstGeom prst="rect">
            <a:avLst/>
          </a:prstGeom>
          <a:noFill/>
        </p:spPr>
        <p:txBody>
          <a:bodyPr wrap="square" rtlCol="0">
            <a:spAutoFit/>
          </a:bodyPr>
          <a:lstStyle/>
          <a:p>
            <a:pPr marL="285750" indent="-285750">
              <a:buClr>
                <a:schemeClr val="tx2"/>
              </a:buClr>
              <a:buFont typeface="Wingdings" panose="05000000000000000000" pitchFamily="2" charset="2"/>
              <a:buChar char="q"/>
            </a:pPr>
            <a:r>
              <a:rPr lang="es-ES" sz="1600" dirty="0">
                <a:solidFill>
                  <a:schemeClr val="tx2"/>
                </a:solidFill>
                <a:latin typeface="Cambria" panose="02040503050406030204" pitchFamily="18" charset="0"/>
                <a:ea typeface="Cambria" panose="02040503050406030204" pitchFamily="18" charset="0"/>
                <a:cs typeface="Verdana"/>
              </a:rPr>
              <a:t>Budget pre-</a:t>
            </a:r>
            <a:r>
              <a:rPr lang="es-ES" sz="1600" dirty="0" err="1">
                <a:solidFill>
                  <a:schemeClr val="tx2"/>
                </a:solidFill>
                <a:latin typeface="Cambria" panose="02040503050406030204" pitchFamily="18" charset="0"/>
                <a:ea typeface="Cambria" panose="02040503050406030204" pitchFamily="18" charset="0"/>
                <a:cs typeface="Verdana"/>
              </a:rPr>
              <a:t>calculated</a:t>
            </a:r>
            <a:r>
              <a:rPr lang="es-ES" sz="1600" dirty="0">
                <a:solidFill>
                  <a:schemeClr val="tx2"/>
                </a:solidFill>
                <a:latin typeface="Cambria" panose="02040503050406030204" pitchFamily="18" charset="0"/>
                <a:ea typeface="Cambria" panose="02040503050406030204" pitchFamily="18" charset="0"/>
                <a:cs typeface="Verdana"/>
              </a:rPr>
              <a:t> </a:t>
            </a:r>
            <a:r>
              <a:rPr lang="es-ES" sz="1600" dirty="0" err="1">
                <a:solidFill>
                  <a:schemeClr val="tx2"/>
                </a:solidFill>
                <a:latin typeface="Cambria" panose="02040503050406030204" pitchFamily="18" charset="0"/>
                <a:ea typeface="Cambria" panose="02040503050406030204" pitchFamily="18" charset="0"/>
                <a:cs typeface="Verdana"/>
              </a:rPr>
              <a:t>by</a:t>
            </a:r>
            <a:r>
              <a:rPr lang="es-ES" sz="1600" dirty="0">
                <a:solidFill>
                  <a:schemeClr val="tx2"/>
                </a:solidFill>
                <a:latin typeface="Cambria" panose="02040503050406030204" pitchFamily="18" charset="0"/>
                <a:ea typeface="Cambria" panose="02040503050406030204" pitchFamily="18" charset="0"/>
                <a:cs typeface="Verdana"/>
              </a:rPr>
              <a:t> EC, base </a:t>
            </a:r>
            <a:r>
              <a:rPr lang="es-ES" sz="1600" dirty="0" err="1">
                <a:solidFill>
                  <a:schemeClr val="tx2"/>
                </a:solidFill>
                <a:latin typeface="Cambria" panose="02040503050406030204" pitchFamily="18" charset="0"/>
                <a:ea typeface="Cambria" panose="02040503050406030204" pitchFamily="18" charset="0"/>
                <a:cs typeface="Verdana"/>
              </a:rPr>
              <a:t>on</a:t>
            </a:r>
            <a:r>
              <a:rPr lang="es-ES" sz="1600" dirty="0">
                <a:solidFill>
                  <a:schemeClr val="tx2"/>
                </a:solidFill>
                <a:latin typeface="Cambria" panose="02040503050406030204" pitchFamily="18" charset="0"/>
                <a:ea typeface="Cambria" panose="02040503050406030204" pitchFamily="18" charset="0"/>
                <a:cs typeface="Verdana"/>
              </a:rPr>
              <a:t> </a:t>
            </a:r>
            <a:r>
              <a:rPr lang="es-ES" sz="1600" dirty="0" err="1">
                <a:solidFill>
                  <a:schemeClr val="tx2"/>
                </a:solidFill>
                <a:latin typeface="Cambria" panose="02040503050406030204" pitchFamily="18" charset="0"/>
                <a:ea typeface="Cambria" panose="02040503050406030204" pitchFamily="18" charset="0"/>
                <a:cs typeface="Verdana"/>
              </a:rPr>
              <a:t>unit</a:t>
            </a:r>
            <a:r>
              <a:rPr lang="es-ES" sz="1600" dirty="0">
                <a:solidFill>
                  <a:schemeClr val="tx2"/>
                </a:solidFill>
                <a:latin typeface="Cambria" panose="02040503050406030204" pitchFamily="18" charset="0"/>
                <a:ea typeface="Cambria" panose="02040503050406030204" pitchFamily="18" charset="0"/>
                <a:cs typeface="Verdana"/>
              </a:rPr>
              <a:t> </a:t>
            </a:r>
            <a:r>
              <a:rPr lang="es-ES" sz="1600" dirty="0" err="1">
                <a:solidFill>
                  <a:schemeClr val="tx2"/>
                </a:solidFill>
                <a:latin typeface="Cambria" panose="02040503050406030204" pitchFamily="18" charset="0"/>
                <a:ea typeface="Cambria" panose="02040503050406030204" pitchFamily="18" charset="0"/>
                <a:cs typeface="Verdana"/>
              </a:rPr>
              <a:t>costs</a:t>
            </a:r>
            <a:endParaRPr lang="es-ES" sz="1600" dirty="0">
              <a:solidFill>
                <a:schemeClr val="tx2"/>
              </a:solidFill>
              <a:latin typeface="Cambria" panose="02040503050406030204" pitchFamily="18" charset="0"/>
              <a:ea typeface="Cambria" panose="02040503050406030204" pitchFamily="18" charset="0"/>
              <a:cs typeface="Verdana"/>
            </a:endParaRPr>
          </a:p>
          <a:p>
            <a:pPr marL="285750" indent="-285750">
              <a:buClr>
                <a:schemeClr val="tx2"/>
              </a:buClr>
              <a:buFont typeface="Wingdings" panose="05000000000000000000" pitchFamily="2" charset="2"/>
              <a:buChar char="q"/>
            </a:pPr>
            <a:r>
              <a:rPr lang="es-ES" sz="1600" b="1" dirty="0">
                <a:solidFill>
                  <a:schemeClr val="tx2"/>
                </a:solidFill>
                <a:latin typeface="Cambria" panose="02040503050406030204" pitchFamily="18" charset="0"/>
                <a:ea typeface="Cambria" panose="02040503050406030204" pitchFamily="18" charset="0"/>
                <a:cs typeface="Verdana"/>
              </a:rPr>
              <a:t>100% </a:t>
            </a:r>
            <a:r>
              <a:rPr lang="es-ES" sz="1600" b="1" dirty="0" err="1">
                <a:solidFill>
                  <a:schemeClr val="tx2"/>
                </a:solidFill>
                <a:latin typeface="Cambria" panose="02040503050406030204" pitchFamily="18" charset="0"/>
                <a:ea typeface="Cambria" panose="02040503050406030204" pitchFamily="18" charset="0"/>
                <a:cs typeface="Verdana"/>
              </a:rPr>
              <a:t>financing</a:t>
            </a:r>
            <a:endParaRPr lang="es-ES" sz="1600" dirty="0">
              <a:solidFill>
                <a:schemeClr val="accent3"/>
              </a:solidFill>
              <a:latin typeface="Cambria" panose="02040503050406030204" pitchFamily="18" charset="0"/>
              <a:ea typeface="Cambria" panose="02040503050406030204" pitchFamily="18" charset="0"/>
              <a:cs typeface="Verdana"/>
            </a:endParaRPr>
          </a:p>
        </p:txBody>
      </p:sp>
      <p:sp>
        <p:nvSpPr>
          <p:cNvPr id="10" name="4 Marcador de número de diapositiva"/>
          <p:cNvSpPr txBox="1">
            <a:spLocks/>
          </p:cNvSpPr>
          <p:nvPr/>
        </p:nvSpPr>
        <p:spPr>
          <a:xfrm>
            <a:off x="7009251" y="6492875"/>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2C1D07-FA5D-4CBE-89D6-94108A529D45}" type="slidenum">
              <a:rPr lang="es-ES" smtClean="0">
                <a:latin typeface="Cambria" panose="02040503050406030204" pitchFamily="18" charset="0"/>
                <a:ea typeface="Cambria" panose="02040503050406030204" pitchFamily="18" charset="0"/>
              </a:rPr>
              <a:pPr>
                <a:defRPr/>
              </a:pPr>
              <a:t>18</a:t>
            </a:fld>
            <a:endParaRPr lang="es-ES" dirty="0">
              <a:latin typeface="Cambria" panose="02040503050406030204" pitchFamily="18" charset="0"/>
              <a:ea typeface="Cambria" panose="02040503050406030204" pitchFamily="18" charset="0"/>
            </a:endParaRPr>
          </a:p>
        </p:txBody>
      </p:sp>
      <p:sp>
        <p:nvSpPr>
          <p:cNvPr id="8" name="7 Rectángulo"/>
          <p:cNvSpPr/>
          <p:nvPr/>
        </p:nvSpPr>
        <p:spPr>
          <a:xfrm>
            <a:off x="415616" y="3356992"/>
            <a:ext cx="4444416" cy="830997"/>
          </a:xfrm>
          <a:prstGeom prst="rect">
            <a:avLst/>
          </a:prstGeom>
          <a:ln>
            <a:solidFill>
              <a:schemeClr val="accent3"/>
            </a:solidFill>
          </a:ln>
        </p:spPr>
        <p:txBody>
          <a:bodyPr wrap="square">
            <a:spAutoFit/>
          </a:bodyPr>
          <a:lstStyle/>
          <a:p>
            <a:r>
              <a:rPr lang="en-GB" sz="1200" b="1" dirty="0">
                <a:solidFill>
                  <a:srgbClr val="1F497D"/>
                </a:solidFill>
                <a:latin typeface="Cambria" panose="02040503050406030204" pitchFamily="18" charset="0"/>
                <a:ea typeface="Cambria" panose="02040503050406030204" pitchFamily="18" charset="0"/>
              </a:rPr>
              <a:t>RESEARCHER UNIT COST</a:t>
            </a:r>
          </a:p>
          <a:p>
            <a:r>
              <a:rPr lang="en-GB" sz="1200" b="1" dirty="0">
                <a:solidFill>
                  <a:srgbClr val="1F497D"/>
                </a:solidFill>
                <a:latin typeface="Cambria" panose="02040503050406030204" pitchFamily="18" charset="0"/>
                <a:ea typeface="Cambria" panose="02040503050406030204" pitchFamily="18" charset="0"/>
              </a:rPr>
              <a:t>Living Allowance: </a:t>
            </a:r>
          </a:p>
          <a:p>
            <a:r>
              <a:rPr lang="tr-TR" sz="1200" dirty="0" smtClean="0">
                <a:solidFill>
                  <a:srgbClr val="1F497D"/>
                </a:solidFill>
                <a:latin typeface="Cambria" panose="02040503050406030204" pitchFamily="18" charset="0"/>
                <a:ea typeface="Cambria" panose="02040503050406030204" pitchFamily="18" charset="0"/>
              </a:rPr>
              <a:t>  *</a:t>
            </a:r>
            <a:r>
              <a:rPr lang="en-GB" sz="1200" dirty="0">
                <a:solidFill>
                  <a:srgbClr val="1F497D"/>
                </a:solidFill>
                <a:latin typeface="Cambria" panose="02040503050406030204" pitchFamily="18" charset="0"/>
                <a:ea typeface="Cambria" panose="02040503050406030204" pitchFamily="18" charset="0"/>
              </a:rPr>
              <a:t>CCC: country correction factor applies (host country) – </a:t>
            </a:r>
            <a:r>
              <a:rPr lang="tr-TR" sz="1200" dirty="0" smtClean="0">
                <a:solidFill>
                  <a:srgbClr val="1F497D"/>
                </a:solidFill>
                <a:latin typeface="Cambria" panose="02040503050406030204" pitchFamily="18" charset="0"/>
                <a:ea typeface="Cambria" panose="02040503050406030204" pitchFamily="18" charset="0"/>
              </a:rPr>
              <a:t>LV</a:t>
            </a:r>
            <a:r>
              <a:rPr lang="en-GB" sz="1200" dirty="0" smtClean="0">
                <a:solidFill>
                  <a:srgbClr val="1F497D"/>
                </a:solidFill>
                <a:latin typeface="Cambria" panose="02040503050406030204" pitchFamily="18" charset="0"/>
                <a:ea typeface="Cambria" panose="02040503050406030204" pitchFamily="18" charset="0"/>
              </a:rPr>
              <a:t>: </a:t>
            </a:r>
            <a:r>
              <a:rPr lang="tr-TR" sz="1200" dirty="0" smtClean="0">
                <a:solidFill>
                  <a:srgbClr val="1F497D"/>
                </a:solidFill>
                <a:latin typeface="Cambria" panose="02040503050406030204" pitchFamily="18" charset="0"/>
                <a:ea typeface="Cambria" panose="02040503050406030204" pitchFamily="18" charset="0"/>
              </a:rPr>
              <a:t>76%</a:t>
            </a:r>
            <a:endParaRPr lang="en-GB" sz="1200" dirty="0">
              <a:solidFill>
                <a:srgbClr val="1F497D"/>
              </a:solidFill>
              <a:latin typeface="Cambria" panose="02040503050406030204" pitchFamily="18" charset="0"/>
              <a:ea typeface="Cambria" panose="02040503050406030204" pitchFamily="18" charset="0"/>
            </a:endParaRPr>
          </a:p>
          <a:p>
            <a:r>
              <a:rPr lang="es-ES" sz="1200" b="1" dirty="0" smtClean="0">
                <a:solidFill>
                  <a:srgbClr val="1F497D"/>
                </a:solidFill>
                <a:latin typeface="Cambria" panose="02040503050406030204" pitchFamily="18" charset="0"/>
                <a:ea typeface="Cambria" panose="02040503050406030204" pitchFamily="18" charset="0"/>
                <a:cs typeface="Verdana" panose="020B0604030504040204" pitchFamily="34" charset="0"/>
              </a:rPr>
              <a:t>Family </a:t>
            </a:r>
            <a:r>
              <a:rPr lang="es-ES" sz="1200" b="1" dirty="0">
                <a:solidFill>
                  <a:srgbClr val="1F497D"/>
                </a:solidFill>
                <a:latin typeface="Cambria" panose="02040503050406030204" pitchFamily="18" charset="0"/>
                <a:ea typeface="Cambria" panose="02040503050406030204" pitchFamily="18" charset="0"/>
                <a:cs typeface="Verdana" panose="020B0604030504040204" pitchFamily="34" charset="0"/>
              </a:rPr>
              <a:t>Allowance:</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either</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in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the</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beginning</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or</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during</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the</a:t>
            </a:r>
            <a:r>
              <a:rPr lang="tr-TR"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tr-TR"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project</a:t>
            </a:r>
            <a:endPar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endParaRPr>
          </a:p>
        </p:txBody>
      </p:sp>
      <p:sp>
        <p:nvSpPr>
          <p:cNvPr id="12" name="11 Rectángulo"/>
          <p:cNvSpPr/>
          <p:nvPr/>
        </p:nvSpPr>
        <p:spPr>
          <a:xfrm>
            <a:off x="4957023" y="3356992"/>
            <a:ext cx="3863449" cy="1200329"/>
          </a:xfrm>
          <a:prstGeom prst="rect">
            <a:avLst/>
          </a:prstGeom>
          <a:ln>
            <a:solidFill>
              <a:schemeClr val="accent3"/>
            </a:solidFill>
          </a:ln>
        </p:spPr>
        <p:txBody>
          <a:bodyPr wrap="square">
            <a:spAutoFit/>
          </a:bodyPr>
          <a:lstStyle/>
          <a:p>
            <a:r>
              <a:rPr lang="en-GB" sz="1200" b="1" dirty="0">
                <a:solidFill>
                  <a:srgbClr val="1F497D"/>
                </a:solidFill>
                <a:latin typeface="Cambria" panose="02040503050406030204" pitchFamily="18" charset="0"/>
                <a:ea typeface="Cambria" panose="02040503050406030204" pitchFamily="18" charset="0"/>
              </a:rPr>
              <a:t>INSTITUCIONAL UNIT COST</a:t>
            </a:r>
          </a:p>
          <a:p>
            <a:r>
              <a:rPr lang="es-ES" sz="1200" b="1" dirty="0" err="1">
                <a:solidFill>
                  <a:srgbClr val="1F497D"/>
                </a:solidFill>
                <a:latin typeface="Cambria" panose="02040503050406030204" pitchFamily="18" charset="0"/>
                <a:ea typeface="Cambria" panose="02040503050406030204" pitchFamily="18" charset="0"/>
              </a:rPr>
              <a:t>Research</a:t>
            </a:r>
            <a:r>
              <a:rPr lang="es-ES" sz="1200" b="1" dirty="0">
                <a:solidFill>
                  <a:srgbClr val="1F497D"/>
                </a:solidFill>
                <a:latin typeface="Cambria" panose="02040503050406030204" pitchFamily="18" charset="0"/>
                <a:ea typeface="Cambria" panose="02040503050406030204" pitchFamily="18" charset="0"/>
              </a:rPr>
              <a:t>, training and </a:t>
            </a:r>
            <a:r>
              <a:rPr lang="es-ES" sz="1200" b="1" dirty="0" err="1">
                <a:solidFill>
                  <a:srgbClr val="1F497D"/>
                </a:solidFill>
                <a:latin typeface="Cambria" panose="02040503050406030204" pitchFamily="18" charset="0"/>
                <a:ea typeface="Cambria" panose="02040503050406030204" pitchFamily="18" charset="0"/>
              </a:rPr>
              <a:t>networking</a:t>
            </a:r>
            <a:r>
              <a:rPr lang="es-ES" sz="1200" b="1" dirty="0">
                <a:solidFill>
                  <a:srgbClr val="1F497D"/>
                </a:solidFill>
                <a:latin typeface="Cambria" panose="02040503050406030204" pitchFamily="18" charset="0"/>
                <a:ea typeface="Cambria" panose="02040503050406030204" pitchFamily="18" charset="0"/>
              </a:rPr>
              <a:t> </a:t>
            </a:r>
            <a:r>
              <a:rPr lang="es-ES" sz="1200" b="1" dirty="0" err="1">
                <a:solidFill>
                  <a:srgbClr val="1F497D"/>
                </a:solidFill>
                <a:latin typeface="Cambria" panose="02040503050406030204" pitchFamily="18" charset="0"/>
                <a:ea typeface="Cambria" panose="02040503050406030204" pitchFamily="18" charset="0"/>
              </a:rPr>
              <a:t>costs</a:t>
            </a:r>
            <a:r>
              <a:rPr lang="es-ES" sz="1200" b="1" dirty="0">
                <a:solidFill>
                  <a:srgbClr val="1F497D"/>
                </a:solidFill>
                <a:latin typeface="Cambria" panose="02040503050406030204" pitchFamily="18" charset="0"/>
                <a:ea typeface="Cambria" panose="02040503050406030204" pitchFamily="18" charset="0"/>
              </a:rPr>
              <a:t>:</a:t>
            </a:r>
          </a:p>
          <a:p>
            <a:pPr marL="171450" indent="-171450">
              <a:buFont typeface="Arial" panose="020B0604020202020204" pitchFamily="34" charset="0"/>
              <a:buChar char="•"/>
            </a:pP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Purchase</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of material,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organisation</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and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travel</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to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events</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payment</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of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conferences</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fees</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etc.</a:t>
            </a:r>
          </a:p>
          <a:p>
            <a:r>
              <a:rPr lang="es-ES" sz="1200" b="1" dirty="0">
                <a:solidFill>
                  <a:srgbClr val="1F497D"/>
                </a:solidFill>
                <a:latin typeface="Cambria" panose="02040503050406030204" pitchFamily="18" charset="0"/>
                <a:ea typeface="Cambria" panose="02040503050406030204" pitchFamily="18" charset="0"/>
                <a:cs typeface="Verdana" panose="020B0604030504040204" pitchFamily="34" charset="0"/>
              </a:rPr>
              <a:t>Management and </a:t>
            </a:r>
            <a:r>
              <a:rPr lang="es-ES" sz="1200" b="1" dirty="0" err="1">
                <a:solidFill>
                  <a:srgbClr val="1F497D"/>
                </a:solidFill>
                <a:latin typeface="Cambria" panose="02040503050406030204" pitchFamily="18" charset="0"/>
                <a:ea typeface="Cambria" panose="02040503050406030204" pitchFamily="18" charset="0"/>
                <a:cs typeface="Verdana" panose="020B0604030504040204" pitchFamily="34" charset="0"/>
              </a:rPr>
              <a:t>overheads</a:t>
            </a:r>
            <a:r>
              <a:rPr lang="es-ES" sz="1200" b="1" dirty="0">
                <a:solidFill>
                  <a:srgbClr val="1F497D"/>
                </a:solidFill>
                <a:latin typeface="Cambria" panose="02040503050406030204" pitchFamily="18" charset="0"/>
                <a:ea typeface="Cambria" panose="02040503050406030204" pitchFamily="18" charset="0"/>
                <a:cs typeface="Verdana" panose="020B0604030504040204" pitchFamily="34" charset="0"/>
              </a:rPr>
              <a:t>:</a:t>
            </a:r>
          </a:p>
          <a:p>
            <a:pPr marL="171450" indent="-171450">
              <a:buFont typeface="Arial" panose="020B0604020202020204" pitchFamily="34" charset="0"/>
              <a:buChar char="•"/>
            </a:pP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Indirect</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costs</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for</a:t>
            </a:r>
            <a:r>
              <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rPr>
              <a:t> </a:t>
            </a:r>
            <a:r>
              <a:rPr lang="es-ES" sz="1200" dirty="0" err="1">
                <a:solidFill>
                  <a:srgbClr val="1F497D"/>
                </a:solidFill>
                <a:latin typeface="Cambria" panose="02040503050406030204" pitchFamily="18" charset="0"/>
                <a:ea typeface="Cambria" panose="02040503050406030204" pitchFamily="18" charset="0"/>
                <a:cs typeface="Verdana" panose="020B0604030504040204" pitchFamily="34" charset="0"/>
              </a:rPr>
              <a:t>institutions</a:t>
            </a:r>
            <a:endParaRPr lang="es-ES" sz="1200" dirty="0">
              <a:solidFill>
                <a:srgbClr val="1F497D"/>
              </a:solidFill>
              <a:latin typeface="Cambria" panose="02040503050406030204" pitchFamily="18" charset="0"/>
              <a:ea typeface="Cambria" panose="02040503050406030204" pitchFamily="18" charset="0"/>
              <a:cs typeface="Verdana" panose="020B0604030504040204" pitchFamily="34" charset="0"/>
            </a:endParaRPr>
          </a:p>
        </p:txBody>
      </p:sp>
      <p:sp>
        <p:nvSpPr>
          <p:cNvPr id="13" name="Titel 1"/>
          <p:cNvSpPr txBox="1">
            <a:spLocks/>
          </p:cNvSpPr>
          <p:nvPr/>
        </p:nvSpPr>
        <p:spPr>
          <a:xfrm>
            <a:off x="539552" y="454179"/>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a:latin typeface="Cambria" panose="02040503050406030204" pitchFamily="18" charset="0"/>
                <a:ea typeface="Cambria" panose="02040503050406030204" pitchFamily="18" charset="0"/>
              </a:rPr>
              <a:t>Budget</a:t>
            </a:r>
            <a:endParaRPr lang="de-AT" cap="small" dirty="0">
              <a:latin typeface="Cambria" panose="02040503050406030204" pitchFamily="18" charset="0"/>
              <a:ea typeface="Cambria" panose="02040503050406030204" pitchFamily="18" charset="0"/>
            </a:endParaRPr>
          </a:p>
        </p:txBody>
      </p:sp>
      <p:sp>
        <p:nvSpPr>
          <p:cNvPr id="14" name="2 Marcador de contenido"/>
          <p:cNvSpPr txBox="1">
            <a:spLocks/>
          </p:cNvSpPr>
          <p:nvPr/>
        </p:nvSpPr>
        <p:spPr>
          <a:xfrm rot="649825">
            <a:off x="5412582" y="5248750"/>
            <a:ext cx="2952329" cy="582654"/>
          </a:xfrm>
          <a:prstGeom prst="rect">
            <a:avLst/>
          </a:prstGeom>
          <a:ln w="38100">
            <a:solidFill>
              <a:schemeClr val="accent2"/>
            </a:solidFill>
            <a:prstDash val="sysDash"/>
          </a:ln>
        </p:spPr>
        <p:txBody>
          <a:bodyPr vert="horz">
            <a:normAutofit fontScale="925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Font typeface="Wingdings 2"/>
              <a:buNone/>
            </a:pPr>
            <a:r>
              <a:rPr lang="tr-TR" sz="2400" b="1" dirty="0">
                <a:solidFill>
                  <a:schemeClr val="accent2"/>
                </a:solidFill>
                <a:latin typeface="Cambria" panose="02040503050406030204" pitchFamily="18" charset="0"/>
                <a:ea typeface="Cambria" panose="02040503050406030204" pitchFamily="18" charset="0"/>
                <a:cs typeface="Verdana"/>
              </a:rPr>
              <a:t>2021 Budget</a:t>
            </a:r>
            <a:r>
              <a:rPr lang="es-ES" sz="2400" b="1" dirty="0">
                <a:solidFill>
                  <a:schemeClr val="accent2"/>
                </a:solidFill>
                <a:latin typeface="Cambria" panose="02040503050406030204" pitchFamily="18" charset="0"/>
                <a:ea typeface="Cambria" panose="02040503050406030204" pitchFamily="18" charset="0"/>
                <a:cs typeface="Verdana"/>
              </a:rPr>
              <a:t>: 2</a:t>
            </a:r>
            <a:r>
              <a:rPr lang="tr-TR" sz="2400" b="1" dirty="0">
                <a:solidFill>
                  <a:schemeClr val="accent2"/>
                </a:solidFill>
                <a:latin typeface="Cambria" panose="02040503050406030204" pitchFamily="18" charset="0"/>
                <a:ea typeface="Cambria" panose="02040503050406030204" pitchFamily="18" charset="0"/>
                <a:cs typeface="Verdana"/>
              </a:rPr>
              <a:t>42 </a:t>
            </a:r>
            <a:r>
              <a:rPr lang="es-ES" sz="2400" b="1" dirty="0">
                <a:solidFill>
                  <a:schemeClr val="accent2"/>
                </a:solidFill>
                <a:latin typeface="Cambria" panose="02040503050406030204" pitchFamily="18" charset="0"/>
                <a:ea typeface="Cambria" panose="02040503050406030204" pitchFamily="18" charset="0"/>
                <a:cs typeface="Verdana"/>
              </a:rPr>
              <a:t>M€</a:t>
            </a:r>
          </a:p>
        </p:txBody>
      </p:sp>
    </p:spTree>
    <p:extLst>
      <p:ext uri="{BB962C8B-B14F-4D97-AF65-F5344CB8AC3E}">
        <p14:creationId xmlns:p14="http://schemas.microsoft.com/office/powerpoint/2010/main" val="381771680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1"/>
          <p:cNvGraphicFramePr>
            <a:graphicFrameLocks noGrp="1"/>
          </p:cNvGraphicFramePr>
          <p:nvPr>
            <p:extLst>
              <p:ext uri="{D42A27DB-BD31-4B8C-83A1-F6EECF244321}">
                <p14:modId xmlns:p14="http://schemas.microsoft.com/office/powerpoint/2010/main" val="2430373177"/>
              </p:ext>
            </p:extLst>
          </p:nvPr>
        </p:nvGraphicFramePr>
        <p:xfrm>
          <a:off x="328672" y="2019336"/>
          <a:ext cx="8424862" cy="1086335"/>
        </p:xfrm>
        <a:graphic>
          <a:graphicData uri="http://schemas.openxmlformats.org/drawingml/2006/table">
            <a:tbl>
              <a:tblPr/>
              <a:tblGrid>
                <a:gridCol w="4243328">
                  <a:extLst>
                    <a:ext uri="{9D8B030D-6E8A-4147-A177-3AD203B41FA5}">
                      <a16:colId xmlns:a16="http://schemas.microsoft.com/office/drawing/2014/main" val="20000"/>
                    </a:ext>
                  </a:extLst>
                </a:gridCol>
                <a:gridCol w="4181534">
                  <a:extLst>
                    <a:ext uri="{9D8B030D-6E8A-4147-A177-3AD203B41FA5}">
                      <a16:colId xmlns:a16="http://schemas.microsoft.com/office/drawing/2014/main" val="20002"/>
                    </a:ext>
                  </a:extLst>
                </a:gridCol>
              </a:tblGrid>
              <a:tr h="4735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Cambria" panose="02040503050406030204" pitchFamily="18" charset="0"/>
                          <a:ea typeface="Cambria" panose="02040503050406030204" pitchFamily="18" charset="0"/>
                        </a:rPr>
                        <a:t>Open</a:t>
                      </a:r>
                      <a:r>
                        <a:rPr kumimoji="0" lang="tr-TR" sz="2400" b="1" i="0" u="none" strike="noStrike" cap="none" normalizeH="0" baseline="0" dirty="0" err="1" smtClean="0">
                          <a:ln>
                            <a:noFill/>
                          </a:ln>
                          <a:solidFill>
                            <a:schemeClr val="bg1"/>
                          </a:solidFill>
                          <a:effectLst/>
                          <a:latin typeface="Cambria" panose="02040503050406030204" pitchFamily="18" charset="0"/>
                          <a:ea typeface="Cambria" panose="02040503050406030204" pitchFamily="18" charset="0"/>
                        </a:rPr>
                        <a:t>ing</a:t>
                      </a:r>
                      <a:endParaRPr kumimoji="0" lang="en-GB" sz="2400" b="1" i="0" u="none" strike="noStrike" cap="none" normalizeH="0" baseline="0" dirty="0">
                        <a:ln>
                          <a:noFill/>
                        </a:ln>
                        <a:solidFill>
                          <a:schemeClr val="bg1"/>
                        </a:solidFill>
                        <a:effectLst/>
                        <a:latin typeface="Cambria" panose="02040503050406030204" pitchFamily="18" charset="0"/>
                        <a:ea typeface="Cambria" panose="02040503050406030204" pitchFamily="18" charset="0"/>
                        <a:cs typeface="Times New Roman" pitchFamily="18" charset="0"/>
                      </a:endParaRPr>
                    </a:p>
                  </a:txBody>
                  <a:tcPr marL="59731" marR="59731"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Cambria" panose="02040503050406030204" pitchFamily="18" charset="0"/>
                          <a:ea typeface="Cambria" panose="02040503050406030204" pitchFamily="18" charset="0"/>
                        </a:rPr>
                        <a:t>Clos</a:t>
                      </a:r>
                      <a:r>
                        <a:rPr kumimoji="0" lang="tr-TR" sz="2400" b="1" i="0" u="none" strike="noStrike" cap="none" normalizeH="0" baseline="0" dirty="0" err="1" smtClean="0">
                          <a:ln>
                            <a:noFill/>
                          </a:ln>
                          <a:solidFill>
                            <a:schemeClr val="bg1"/>
                          </a:solidFill>
                          <a:effectLst/>
                          <a:latin typeface="Cambria" panose="02040503050406030204" pitchFamily="18" charset="0"/>
                          <a:ea typeface="Cambria" panose="02040503050406030204" pitchFamily="18" charset="0"/>
                        </a:rPr>
                        <a:t>ing</a:t>
                      </a:r>
                      <a:endParaRPr kumimoji="0" lang="en-GB" sz="2400" b="1" i="0" u="none" strike="noStrike" cap="none" normalizeH="0" baseline="0" dirty="0">
                        <a:ln>
                          <a:noFill/>
                        </a:ln>
                        <a:solidFill>
                          <a:schemeClr val="bg1"/>
                        </a:solidFill>
                        <a:effectLst/>
                        <a:latin typeface="Cambria" panose="02040503050406030204" pitchFamily="18" charset="0"/>
                        <a:ea typeface="Cambria" panose="02040503050406030204" pitchFamily="18" charset="0"/>
                        <a:cs typeface="Times New Roman" pitchFamily="18" charset="0"/>
                      </a:endParaRPr>
                    </a:p>
                  </a:txBody>
                  <a:tcPr marL="59731" marR="59731"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solidFill>
                  </a:tcPr>
                </a:tc>
                <a:extLst>
                  <a:ext uri="{0D108BD9-81ED-4DB2-BD59-A6C34878D82A}">
                    <a16:rowId xmlns:a16="http://schemas.microsoft.com/office/drawing/2014/main" val="10000"/>
                  </a:ext>
                </a:extLst>
              </a:tr>
              <a:tr h="6127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22</a:t>
                      </a:r>
                      <a:r>
                        <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 </a:t>
                      </a: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JUNE</a:t>
                      </a:r>
                      <a:r>
                        <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 20</a:t>
                      </a: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21</a:t>
                      </a:r>
                      <a:endPar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endParaRPr>
                    </a:p>
                  </a:txBody>
                  <a:tcPr marL="59731" marR="59731"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06550" algn="l"/>
                        </a:tabLst>
                      </a:pPr>
                      <a:r>
                        <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1</a:t>
                      </a: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2</a:t>
                      </a:r>
                      <a:r>
                        <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 </a:t>
                      </a: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OCTOBER</a:t>
                      </a:r>
                      <a:r>
                        <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 20</a:t>
                      </a:r>
                      <a:r>
                        <a:rPr kumimoji="0" lang="tr-TR"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rPr>
                        <a:t>21</a:t>
                      </a:r>
                      <a:endParaRPr kumimoji="0" lang="en-GB" sz="2400" b="0" i="0" u="none" strike="noStrike" cap="none" normalizeH="0" baseline="0" dirty="0">
                        <a:ln>
                          <a:noFill/>
                        </a:ln>
                        <a:solidFill>
                          <a:srgbClr val="004386"/>
                        </a:solidFill>
                        <a:effectLst/>
                        <a:latin typeface="Cambria" panose="02040503050406030204" pitchFamily="18" charset="0"/>
                        <a:ea typeface="Cambria" panose="02040503050406030204" pitchFamily="18"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
        <p:nvSpPr>
          <p:cNvPr id="16" name="6 Marcador de número de diapositiva"/>
          <p:cNvSpPr txBox="1">
            <a:spLocks/>
          </p:cNvSpPr>
          <p:nvPr/>
        </p:nvSpPr>
        <p:spPr>
          <a:xfrm>
            <a:off x="7010400" y="6492875"/>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latin typeface="Cambria" panose="02040503050406030204" pitchFamily="18" charset="0"/>
                <a:ea typeface="Cambria" panose="02040503050406030204" pitchFamily="18" charset="0"/>
              </a:rPr>
              <a:pPr/>
              <a:t>19</a:t>
            </a:fld>
            <a:endParaRPr lang="es-ES" dirty="0">
              <a:latin typeface="Cambria" panose="02040503050406030204" pitchFamily="18" charset="0"/>
              <a:ea typeface="Cambria" panose="02040503050406030204" pitchFamily="18" charset="0"/>
            </a:endParaRPr>
          </a:p>
        </p:txBody>
      </p:sp>
      <p:graphicFrame>
        <p:nvGraphicFramePr>
          <p:cNvPr id="8" name="7 Diagrama"/>
          <p:cNvGraphicFramePr/>
          <p:nvPr>
            <p:extLst>
              <p:ext uri="{D42A27DB-BD31-4B8C-83A1-F6EECF244321}">
                <p14:modId xmlns:p14="http://schemas.microsoft.com/office/powerpoint/2010/main" val="774745212"/>
              </p:ext>
            </p:extLst>
          </p:nvPr>
        </p:nvGraphicFramePr>
        <p:xfrm>
          <a:off x="159319" y="3254754"/>
          <a:ext cx="8745478" cy="2046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11 Rectángulo"/>
          <p:cNvSpPr/>
          <p:nvPr/>
        </p:nvSpPr>
        <p:spPr>
          <a:xfrm>
            <a:off x="154020" y="3469339"/>
            <a:ext cx="6261266" cy="369332"/>
          </a:xfrm>
          <a:prstGeom prst="rect">
            <a:avLst/>
          </a:prstGeom>
        </p:spPr>
        <p:txBody>
          <a:bodyPr wrap="none">
            <a:spAutoFit/>
          </a:bodyPr>
          <a:lstStyle/>
          <a:p>
            <a:r>
              <a:rPr lang="tr-TR" b="1" u="sng" dirty="0" err="1">
                <a:solidFill>
                  <a:schemeClr val="tx2"/>
                </a:solidFill>
                <a:latin typeface="Cambria" panose="02040503050406030204" pitchFamily="18" charset="0"/>
                <a:ea typeface="Cambria" panose="02040503050406030204" pitchFamily="18" charset="0"/>
                <a:cs typeface="Verdana"/>
              </a:rPr>
              <a:t>Foreseen</a:t>
            </a:r>
            <a:r>
              <a:rPr lang="tr-TR" b="1" u="sng" dirty="0">
                <a:solidFill>
                  <a:schemeClr val="tx2"/>
                </a:solidFill>
                <a:latin typeface="Cambria" panose="02040503050406030204" pitchFamily="18" charset="0"/>
                <a:ea typeface="Cambria" panose="02040503050406030204" pitchFamily="18" charset="0"/>
                <a:cs typeface="Verdana"/>
              </a:rPr>
              <a:t> </a:t>
            </a:r>
            <a:r>
              <a:rPr lang="es-ES" b="1" u="sng" dirty="0">
                <a:solidFill>
                  <a:schemeClr val="tx2"/>
                </a:solidFill>
                <a:latin typeface="Cambria" panose="02040503050406030204" pitchFamily="18" charset="0"/>
                <a:ea typeface="Cambria" panose="02040503050406030204" pitchFamily="18" charset="0"/>
                <a:cs typeface="Verdana"/>
              </a:rPr>
              <a:t>Timetable for the </a:t>
            </a:r>
            <a:r>
              <a:rPr lang="tr-TR" b="1" u="sng" dirty="0">
                <a:solidFill>
                  <a:schemeClr val="tx2"/>
                </a:solidFill>
                <a:latin typeface="Cambria" panose="02040503050406030204" pitchFamily="18" charset="0"/>
                <a:ea typeface="Cambria" panose="02040503050406030204" pitchFamily="18" charset="0"/>
                <a:cs typeface="Verdana"/>
              </a:rPr>
              <a:t>PF 2021</a:t>
            </a:r>
            <a:r>
              <a:rPr lang="es-ES" b="1" u="sng" dirty="0">
                <a:solidFill>
                  <a:schemeClr val="tx2"/>
                </a:solidFill>
                <a:latin typeface="Cambria" panose="02040503050406030204" pitchFamily="18" charset="0"/>
                <a:ea typeface="Cambria" panose="02040503050406030204" pitchFamily="18" charset="0"/>
                <a:cs typeface="Verdana"/>
              </a:rPr>
              <a:t> Call (</a:t>
            </a:r>
            <a:r>
              <a:rPr lang="tr-TR" b="1" u="sng" dirty="0">
                <a:solidFill>
                  <a:schemeClr val="tx2"/>
                </a:solidFill>
                <a:latin typeface="Cambria" panose="02040503050406030204" pitchFamily="18" charset="0"/>
                <a:ea typeface="Cambria" panose="02040503050406030204" pitchFamily="18" charset="0"/>
                <a:cs typeface="Verdana"/>
              </a:rPr>
              <a:t>~</a:t>
            </a:r>
            <a:r>
              <a:rPr lang="es-ES" b="1" u="sng" dirty="0">
                <a:solidFill>
                  <a:schemeClr val="tx2"/>
                </a:solidFill>
                <a:latin typeface="Cambria" panose="02040503050406030204" pitchFamily="18" charset="0"/>
                <a:ea typeface="Cambria" panose="02040503050406030204" pitchFamily="18" charset="0"/>
                <a:cs typeface="Verdana"/>
              </a:rPr>
              <a:t>8 months TTG)</a:t>
            </a:r>
          </a:p>
        </p:txBody>
      </p:sp>
      <p:sp>
        <p:nvSpPr>
          <p:cNvPr id="10" name="9 Abrir llave"/>
          <p:cNvSpPr/>
          <p:nvPr/>
        </p:nvSpPr>
        <p:spPr>
          <a:xfrm rot="16200000">
            <a:off x="1763686" y="3047704"/>
            <a:ext cx="288032" cy="345638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latin typeface="Cambria" panose="02040503050406030204" pitchFamily="18" charset="0"/>
              <a:ea typeface="Cambria" panose="02040503050406030204" pitchFamily="18" charset="0"/>
            </a:endParaRPr>
          </a:p>
        </p:txBody>
      </p:sp>
      <p:sp>
        <p:nvSpPr>
          <p:cNvPr id="13" name="12 CuadroTexto"/>
          <p:cNvSpPr txBox="1"/>
          <p:nvPr/>
        </p:nvSpPr>
        <p:spPr>
          <a:xfrm>
            <a:off x="188098" y="4917742"/>
            <a:ext cx="3024336" cy="338554"/>
          </a:xfrm>
          <a:prstGeom prst="rect">
            <a:avLst/>
          </a:prstGeom>
          <a:noFill/>
        </p:spPr>
        <p:txBody>
          <a:bodyPr wrap="square" rtlCol="0">
            <a:spAutoFit/>
          </a:bodyPr>
          <a:lstStyle/>
          <a:p>
            <a:pPr algn="ctr"/>
            <a:r>
              <a:rPr lang="es-ES" sz="1600" dirty="0" err="1">
                <a:solidFill>
                  <a:schemeClr val="tx2"/>
                </a:solidFill>
                <a:latin typeface="Cambria" panose="02040503050406030204" pitchFamily="18" charset="0"/>
                <a:ea typeface="Cambria" panose="02040503050406030204" pitchFamily="18" charset="0"/>
              </a:rPr>
              <a:t>Call</a:t>
            </a:r>
            <a:r>
              <a:rPr lang="es-ES" sz="1600" dirty="0">
                <a:solidFill>
                  <a:schemeClr val="tx2"/>
                </a:solidFill>
                <a:latin typeface="Cambria" panose="02040503050406030204" pitchFamily="18" charset="0"/>
                <a:ea typeface="Cambria" panose="02040503050406030204" pitchFamily="18" charset="0"/>
              </a:rPr>
              <a:t> open </a:t>
            </a:r>
            <a:r>
              <a:rPr lang="es-ES" sz="1600" dirty="0" err="1">
                <a:solidFill>
                  <a:schemeClr val="tx2"/>
                </a:solidFill>
                <a:latin typeface="Cambria" panose="02040503050406030204" pitchFamily="18" charset="0"/>
                <a:ea typeface="Cambria" panose="02040503050406030204" pitchFamily="18" charset="0"/>
              </a:rPr>
              <a:t>for</a:t>
            </a:r>
            <a:r>
              <a:rPr lang="es-ES" sz="1600" dirty="0">
                <a:solidFill>
                  <a:schemeClr val="tx2"/>
                </a:solidFill>
                <a:latin typeface="Cambria" panose="02040503050406030204" pitchFamily="18" charset="0"/>
                <a:ea typeface="Cambria" panose="02040503050406030204" pitchFamily="18" charset="0"/>
              </a:rPr>
              <a:t> 5 </a:t>
            </a:r>
            <a:r>
              <a:rPr lang="es-ES" sz="1600" dirty="0" err="1">
                <a:solidFill>
                  <a:schemeClr val="tx2"/>
                </a:solidFill>
                <a:latin typeface="Cambria" panose="02040503050406030204" pitchFamily="18" charset="0"/>
                <a:ea typeface="Cambria" panose="02040503050406030204" pitchFamily="18" charset="0"/>
              </a:rPr>
              <a:t>months</a:t>
            </a:r>
            <a:endParaRPr lang="es-ES" sz="1600" dirty="0">
              <a:solidFill>
                <a:schemeClr val="tx2"/>
              </a:solidFill>
              <a:latin typeface="Cambria" panose="02040503050406030204" pitchFamily="18" charset="0"/>
              <a:ea typeface="Cambria" panose="02040503050406030204" pitchFamily="18" charset="0"/>
            </a:endParaRPr>
          </a:p>
        </p:txBody>
      </p:sp>
      <p:sp>
        <p:nvSpPr>
          <p:cNvPr id="15" name="14 Abrir llave"/>
          <p:cNvSpPr/>
          <p:nvPr/>
        </p:nvSpPr>
        <p:spPr>
          <a:xfrm rot="16200000">
            <a:off x="5248508" y="3119712"/>
            <a:ext cx="288032" cy="33123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latin typeface="Cambria" panose="02040503050406030204" pitchFamily="18" charset="0"/>
              <a:ea typeface="Cambria" panose="02040503050406030204" pitchFamily="18" charset="0"/>
            </a:endParaRPr>
          </a:p>
        </p:txBody>
      </p:sp>
      <p:sp>
        <p:nvSpPr>
          <p:cNvPr id="17" name="16 CuadroTexto"/>
          <p:cNvSpPr txBox="1"/>
          <p:nvPr/>
        </p:nvSpPr>
        <p:spPr>
          <a:xfrm>
            <a:off x="3758482" y="4924925"/>
            <a:ext cx="2839173" cy="338554"/>
          </a:xfrm>
          <a:prstGeom prst="rect">
            <a:avLst/>
          </a:prstGeom>
          <a:noFill/>
        </p:spPr>
        <p:txBody>
          <a:bodyPr wrap="square" rtlCol="0">
            <a:spAutoFit/>
          </a:bodyPr>
          <a:lstStyle/>
          <a:p>
            <a:pPr algn="ctr"/>
            <a:r>
              <a:rPr lang="es-ES" sz="1600" dirty="0">
                <a:solidFill>
                  <a:schemeClr val="tx2"/>
                </a:solidFill>
                <a:latin typeface="Cambria" panose="02040503050406030204" pitchFamily="18" charset="0"/>
                <a:ea typeface="Cambria" panose="02040503050406030204" pitchFamily="18" charset="0"/>
              </a:rPr>
              <a:t>5 </a:t>
            </a:r>
            <a:r>
              <a:rPr lang="es-ES" sz="1600" dirty="0" err="1">
                <a:solidFill>
                  <a:schemeClr val="tx2"/>
                </a:solidFill>
                <a:latin typeface="Cambria" panose="02040503050406030204" pitchFamily="18" charset="0"/>
                <a:ea typeface="Cambria" panose="02040503050406030204" pitchFamily="18" charset="0"/>
              </a:rPr>
              <a:t>months</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for</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evaluation</a:t>
            </a:r>
            <a:endParaRPr lang="es-ES" sz="1600" dirty="0">
              <a:solidFill>
                <a:schemeClr val="tx2"/>
              </a:solidFill>
              <a:latin typeface="Cambria" panose="02040503050406030204" pitchFamily="18" charset="0"/>
              <a:ea typeface="Cambria" panose="02040503050406030204" pitchFamily="18" charset="0"/>
            </a:endParaRPr>
          </a:p>
        </p:txBody>
      </p:sp>
      <p:sp>
        <p:nvSpPr>
          <p:cNvPr id="18" name="17 Abrir llave"/>
          <p:cNvSpPr/>
          <p:nvPr/>
        </p:nvSpPr>
        <p:spPr>
          <a:xfrm rot="16200000">
            <a:off x="7762061" y="3967005"/>
            <a:ext cx="288032" cy="165618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latin typeface="Cambria" panose="02040503050406030204" pitchFamily="18" charset="0"/>
              <a:ea typeface="Cambria" panose="02040503050406030204" pitchFamily="18" charset="0"/>
            </a:endParaRPr>
          </a:p>
        </p:txBody>
      </p:sp>
      <p:sp>
        <p:nvSpPr>
          <p:cNvPr id="19" name="18 CuadroTexto"/>
          <p:cNvSpPr txBox="1"/>
          <p:nvPr/>
        </p:nvSpPr>
        <p:spPr>
          <a:xfrm>
            <a:off x="6579238" y="4946310"/>
            <a:ext cx="2839173" cy="338554"/>
          </a:xfrm>
          <a:prstGeom prst="rect">
            <a:avLst/>
          </a:prstGeom>
          <a:noFill/>
        </p:spPr>
        <p:txBody>
          <a:bodyPr wrap="square" rtlCol="0">
            <a:spAutoFit/>
          </a:bodyPr>
          <a:lstStyle/>
          <a:p>
            <a:pPr algn="ctr"/>
            <a:r>
              <a:rPr lang="es-ES" sz="1600" dirty="0">
                <a:solidFill>
                  <a:schemeClr val="tx2"/>
                </a:solidFill>
                <a:latin typeface="Cambria" panose="02040503050406030204" pitchFamily="18" charset="0"/>
                <a:ea typeface="Cambria" panose="02040503050406030204" pitchFamily="18" charset="0"/>
              </a:rPr>
              <a:t>3 </a:t>
            </a:r>
            <a:r>
              <a:rPr lang="es-ES" sz="1600" dirty="0" err="1">
                <a:solidFill>
                  <a:schemeClr val="tx2"/>
                </a:solidFill>
                <a:latin typeface="Cambria" panose="02040503050406030204" pitchFamily="18" charset="0"/>
                <a:ea typeface="Cambria" panose="02040503050406030204" pitchFamily="18" charset="0"/>
              </a:rPr>
              <a:t>months</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for</a:t>
            </a:r>
            <a:r>
              <a:rPr lang="es-ES" sz="1600" dirty="0">
                <a:solidFill>
                  <a:schemeClr val="tx2"/>
                </a:solidFill>
                <a:latin typeface="Cambria" panose="02040503050406030204" pitchFamily="18" charset="0"/>
                <a:ea typeface="Cambria" panose="02040503050406030204" pitchFamily="18" charset="0"/>
              </a:rPr>
              <a:t> </a:t>
            </a:r>
            <a:r>
              <a:rPr lang="es-ES" sz="1600" dirty="0" err="1">
                <a:solidFill>
                  <a:schemeClr val="tx2"/>
                </a:solidFill>
                <a:latin typeface="Cambria" panose="02040503050406030204" pitchFamily="18" charset="0"/>
                <a:ea typeface="Cambria" panose="02040503050406030204" pitchFamily="18" charset="0"/>
              </a:rPr>
              <a:t>signature</a:t>
            </a:r>
            <a:endParaRPr lang="es-ES" sz="1600" dirty="0">
              <a:solidFill>
                <a:schemeClr val="tx2"/>
              </a:solidFill>
              <a:latin typeface="Cambria" panose="02040503050406030204" pitchFamily="18" charset="0"/>
              <a:ea typeface="Cambria" panose="02040503050406030204" pitchFamily="18" charset="0"/>
            </a:endParaRPr>
          </a:p>
        </p:txBody>
      </p:sp>
      <p:sp>
        <p:nvSpPr>
          <p:cNvPr id="20" name="Titel 1"/>
          <p:cNvSpPr txBox="1">
            <a:spLocks/>
          </p:cNvSpPr>
          <p:nvPr/>
        </p:nvSpPr>
        <p:spPr>
          <a:xfrm>
            <a:off x="534378" y="468698"/>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a:latin typeface="Cambria" panose="02040503050406030204" pitchFamily="18" charset="0"/>
                <a:ea typeface="Cambria" panose="02040503050406030204" pitchFamily="18" charset="0"/>
              </a:rPr>
              <a:t>P</a:t>
            </a:r>
            <a:r>
              <a:rPr lang="de-AT" sz="2400" cap="small" dirty="0">
                <a:latin typeface="Cambria" panose="02040503050406030204" pitchFamily="18" charset="0"/>
                <a:ea typeface="Cambria" panose="02040503050406030204" pitchFamily="18" charset="0"/>
              </a:rPr>
              <a:t>F Timing</a:t>
            </a:r>
          </a:p>
        </p:txBody>
      </p:sp>
      <p:sp>
        <p:nvSpPr>
          <p:cNvPr id="14" name="2 Marcador de contenido"/>
          <p:cNvSpPr txBox="1">
            <a:spLocks/>
          </p:cNvSpPr>
          <p:nvPr/>
        </p:nvSpPr>
        <p:spPr>
          <a:xfrm>
            <a:off x="3120471" y="1300201"/>
            <a:ext cx="2841264" cy="477134"/>
          </a:xfrm>
          <a:prstGeom prst="rect">
            <a:avLst/>
          </a:prstGeom>
          <a:ln w="19050" cmpd="sng">
            <a:solidFill>
              <a:srgbClr val="1F287D"/>
            </a:solidFill>
            <a:prstDash val="solid"/>
          </a:ln>
        </p:spPr>
        <p:txBody>
          <a:bodyPr vert="horz">
            <a:normAutofit fontScale="85000" lnSpcReduction="100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Font typeface="Wingdings 2"/>
              <a:buNone/>
            </a:pPr>
            <a:r>
              <a:rPr lang="tr-TR" sz="2400" b="1" u="sng" dirty="0" err="1">
                <a:solidFill>
                  <a:schemeClr val="tx2"/>
                </a:solidFill>
                <a:latin typeface="Cambria" panose="02040503050406030204" pitchFamily="18" charset="0"/>
                <a:ea typeface="Cambria" panose="02040503050406030204" pitchFamily="18" charset="0"/>
                <a:cs typeface="Verdana"/>
              </a:rPr>
              <a:t>Expected</a:t>
            </a:r>
            <a:r>
              <a:rPr lang="tr-TR" sz="2400" b="1" u="sng" dirty="0">
                <a:solidFill>
                  <a:schemeClr val="tx2"/>
                </a:solidFill>
                <a:latin typeface="Cambria" panose="02040503050406030204" pitchFamily="18" charset="0"/>
                <a:ea typeface="Cambria" panose="02040503050406030204" pitchFamily="18" charset="0"/>
                <a:cs typeface="Verdana"/>
              </a:rPr>
              <a:t>, not </a:t>
            </a:r>
            <a:r>
              <a:rPr lang="tr-TR" sz="2400" b="1" u="sng" dirty="0" err="1">
                <a:solidFill>
                  <a:schemeClr val="tx2"/>
                </a:solidFill>
                <a:latin typeface="Cambria" panose="02040503050406030204" pitchFamily="18" charset="0"/>
                <a:ea typeface="Cambria" panose="02040503050406030204" pitchFamily="18" charset="0"/>
                <a:cs typeface="Verdana"/>
              </a:rPr>
              <a:t>precise</a:t>
            </a:r>
            <a:r>
              <a:rPr lang="tr-TR" sz="2400" b="1" u="sng" dirty="0">
                <a:solidFill>
                  <a:schemeClr val="tx2"/>
                </a:solidFill>
                <a:latin typeface="Cambria" panose="02040503050406030204" pitchFamily="18" charset="0"/>
                <a:ea typeface="Cambria" panose="02040503050406030204" pitchFamily="18" charset="0"/>
                <a:cs typeface="Verdana"/>
              </a:rPr>
              <a:t>!</a:t>
            </a:r>
            <a:endParaRPr lang="es-ES" sz="2400" b="1" u="sng" dirty="0">
              <a:solidFill>
                <a:schemeClr val="tx2"/>
              </a:solidFill>
              <a:latin typeface="Cambria" panose="02040503050406030204" pitchFamily="18" charset="0"/>
              <a:ea typeface="Cambria" panose="02040503050406030204" pitchFamily="18" charset="0"/>
              <a:cs typeface="Verdana"/>
            </a:endParaRPr>
          </a:p>
        </p:txBody>
      </p:sp>
    </p:spTree>
    <p:extLst>
      <p:ext uri="{BB962C8B-B14F-4D97-AF65-F5344CB8AC3E}">
        <p14:creationId xmlns:p14="http://schemas.microsoft.com/office/powerpoint/2010/main" val="3125011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txBox="1">
            <a:spLocks/>
          </p:cNvSpPr>
          <p:nvPr/>
        </p:nvSpPr>
        <p:spPr>
          <a:xfrm>
            <a:off x="7010400" y="6492874"/>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latin typeface="Cambria" panose="02040503050406030204" pitchFamily="18" charset="0"/>
                <a:ea typeface="Cambria" panose="02040503050406030204" pitchFamily="18" charset="0"/>
              </a:rPr>
              <a:pPr/>
              <a:t>2</a:t>
            </a:fld>
            <a:endParaRPr lang="es-ES" dirty="0">
              <a:latin typeface="Cambria" panose="02040503050406030204" pitchFamily="18" charset="0"/>
              <a:ea typeface="Cambria" panose="02040503050406030204" pitchFamily="18" charset="0"/>
            </a:endParaRPr>
          </a:p>
        </p:txBody>
      </p:sp>
      <p:sp>
        <p:nvSpPr>
          <p:cNvPr id="6" name="1 Título"/>
          <p:cNvSpPr>
            <a:spLocks noGrp="1"/>
          </p:cNvSpPr>
          <p:nvPr>
            <p:ph type="title" idx="4294967295"/>
          </p:nvPr>
        </p:nvSpPr>
        <p:spPr>
          <a:xfrm>
            <a:off x="584178" y="260648"/>
            <a:ext cx="8534400" cy="758825"/>
          </a:xfrm>
        </p:spPr>
        <p:txBody>
          <a:bodyPr>
            <a:normAutofit/>
          </a:bodyPr>
          <a:lstStyle/>
          <a:p>
            <a:r>
              <a:rPr lang="es-ES" sz="2400" cap="small" dirty="0">
                <a:latin typeface="Cambria" panose="02040503050406030204" pitchFamily="18" charset="0"/>
                <a:ea typeface="Cambria" panose="02040503050406030204" pitchFamily="18" charset="0"/>
              </a:rPr>
              <a:t>HORIZON </a:t>
            </a:r>
            <a:r>
              <a:rPr lang="tr-TR" sz="2400" cap="small" dirty="0">
                <a:latin typeface="Cambria" panose="02040503050406030204" pitchFamily="18" charset="0"/>
                <a:ea typeface="Cambria" panose="02040503050406030204" pitchFamily="18" charset="0"/>
              </a:rPr>
              <a:t>EUROPE</a:t>
            </a:r>
            <a:endParaRPr lang="es-ES" sz="2400" cap="small" dirty="0">
              <a:latin typeface="Cambria" panose="02040503050406030204" pitchFamily="18" charset="0"/>
              <a:ea typeface="Cambria" panose="02040503050406030204" pitchFamily="18" charset="0"/>
            </a:endParaRPr>
          </a:p>
        </p:txBody>
      </p:sp>
      <p:grpSp>
        <p:nvGrpSpPr>
          <p:cNvPr id="5" name="Grup 4"/>
          <p:cNvGrpSpPr/>
          <p:nvPr/>
        </p:nvGrpSpPr>
        <p:grpSpPr>
          <a:xfrm>
            <a:off x="581885" y="1246662"/>
            <a:ext cx="7980230" cy="4278784"/>
            <a:chOff x="696226" y="1166440"/>
            <a:chExt cx="6266430" cy="3302497"/>
          </a:xfrm>
        </p:grpSpPr>
        <p:pic>
          <p:nvPicPr>
            <p:cNvPr id="2" name="Resim 1"/>
            <p:cNvPicPr>
              <a:picLocks noChangeAspect="1"/>
            </p:cNvPicPr>
            <p:nvPr/>
          </p:nvPicPr>
          <p:blipFill>
            <a:blip r:embed="rId2"/>
            <a:stretch>
              <a:fillRect/>
            </a:stretch>
          </p:blipFill>
          <p:spPr>
            <a:xfrm>
              <a:off x="696226" y="1166440"/>
              <a:ext cx="6266430" cy="3302497"/>
            </a:xfrm>
            <a:prstGeom prst="rect">
              <a:avLst/>
            </a:prstGeom>
          </p:spPr>
        </p:pic>
        <p:sp>
          <p:nvSpPr>
            <p:cNvPr id="4" name="Dikdörtgen 3"/>
            <p:cNvSpPr/>
            <p:nvPr/>
          </p:nvSpPr>
          <p:spPr>
            <a:xfrm>
              <a:off x="827584" y="2348880"/>
              <a:ext cx="1872208" cy="504056"/>
            </a:xfrm>
            <a:prstGeom prst="rect">
              <a:avLst/>
            </a:prstGeom>
            <a:noFill/>
            <a:ln w="79375" cmpd="dbl">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ambria" panose="02040503050406030204" pitchFamily="18" charset="0"/>
                <a:ea typeface="Cambria" panose="02040503050406030204" pitchFamily="18" charset="0"/>
              </a:endParaRPr>
            </a:p>
          </p:txBody>
        </p:sp>
      </p:grpSp>
      <p:sp>
        <p:nvSpPr>
          <p:cNvPr id="11" name="Dikdörtgen 10"/>
          <p:cNvSpPr/>
          <p:nvPr/>
        </p:nvSpPr>
        <p:spPr>
          <a:xfrm>
            <a:off x="2001612" y="5639828"/>
            <a:ext cx="5140776" cy="369332"/>
          </a:xfrm>
          <a:prstGeom prst="rect">
            <a:avLst/>
          </a:prstGeom>
          <a:ln>
            <a:solidFill>
              <a:schemeClr val="accent2"/>
            </a:solidFill>
          </a:ln>
        </p:spPr>
        <p:txBody>
          <a:bodyPr wrap="square">
            <a:spAutoFit/>
          </a:bodyPr>
          <a:lstStyle/>
          <a:p>
            <a:pPr lvl="0">
              <a:spcBef>
                <a:spcPct val="20000"/>
              </a:spcBef>
              <a:buClr>
                <a:srgbClr val="1F497D"/>
              </a:buClr>
              <a:defRPr/>
            </a:pPr>
            <a:r>
              <a:rPr lang="es-ES" altLang="es-ES" dirty="0">
                <a:solidFill>
                  <a:schemeClr val="accent6"/>
                </a:solidFill>
                <a:latin typeface="Cambria" panose="02040503050406030204" pitchFamily="18" charset="0"/>
                <a:ea typeface="Cambria" panose="02040503050406030204" pitchFamily="18" charset="0"/>
                <a:cs typeface="Verdana" pitchFamily="34" charset="0"/>
              </a:rPr>
              <a:t>Excellent Science Pillar – Horizon </a:t>
            </a:r>
            <a:r>
              <a:rPr lang="tr-TR" altLang="es-ES" dirty="0">
                <a:solidFill>
                  <a:schemeClr val="accent6"/>
                </a:solidFill>
                <a:latin typeface="Cambria" panose="02040503050406030204" pitchFamily="18" charset="0"/>
                <a:ea typeface="Cambria" panose="02040503050406030204" pitchFamily="18" charset="0"/>
                <a:cs typeface="Verdana" pitchFamily="34" charset="0"/>
              </a:rPr>
              <a:t>Europe</a:t>
            </a:r>
            <a:r>
              <a:rPr lang="es-ES" altLang="es-ES" dirty="0">
                <a:solidFill>
                  <a:schemeClr val="accent6"/>
                </a:solidFill>
                <a:latin typeface="Cambria" panose="02040503050406030204" pitchFamily="18" charset="0"/>
                <a:ea typeface="Cambria" panose="02040503050406030204" pitchFamily="18" charset="0"/>
                <a:cs typeface="Verdana" pitchFamily="34" charset="0"/>
              </a:rPr>
              <a:t> (6,</a:t>
            </a:r>
            <a:r>
              <a:rPr lang="tr-TR" altLang="es-ES" dirty="0">
                <a:solidFill>
                  <a:schemeClr val="accent6"/>
                </a:solidFill>
                <a:latin typeface="Cambria" panose="02040503050406030204" pitchFamily="18" charset="0"/>
                <a:ea typeface="Cambria" panose="02040503050406030204" pitchFamily="18" charset="0"/>
                <a:cs typeface="Verdana" pitchFamily="34" charset="0"/>
              </a:rPr>
              <a:t>8 B </a:t>
            </a:r>
            <a:r>
              <a:rPr lang="es-ES" altLang="es-ES" dirty="0">
                <a:solidFill>
                  <a:schemeClr val="accent6"/>
                </a:solidFill>
                <a:latin typeface="Cambria" panose="02040503050406030204" pitchFamily="18" charset="0"/>
                <a:ea typeface="Cambria" panose="02040503050406030204" pitchFamily="18" charset="0"/>
                <a:cs typeface="Verdana" pitchFamily="34" charset="0"/>
              </a:rPr>
              <a:t>€)</a:t>
            </a:r>
          </a:p>
        </p:txBody>
      </p:sp>
    </p:spTree>
    <p:extLst>
      <p:ext uri="{BB962C8B-B14F-4D97-AF65-F5344CB8AC3E}">
        <p14:creationId xmlns:p14="http://schemas.microsoft.com/office/powerpoint/2010/main" val="1616434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ytuł 1"/>
          <p:cNvSpPr>
            <a:spLocks noGrp="1"/>
          </p:cNvSpPr>
          <p:nvPr>
            <p:ph type="title"/>
          </p:nvPr>
        </p:nvSpPr>
        <p:spPr>
          <a:xfrm>
            <a:off x="277180" y="360624"/>
            <a:ext cx="8229600" cy="1143000"/>
          </a:xfrm>
        </p:spPr>
        <p:txBody>
          <a:bodyPr>
            <a:normAutofit/>
          </a:bodyPr>
          <a:lstStyle/>
          <a:p>
            <a:r>
              <a:rPr lang="en-GB" sz="4800" b="1" dirty="0">
                <a:solidFill>
                  <a:srgbClr val="1F287D"/>
                </a:solidFill>
                <a:latin typeface="Cambria" panose="02040503050406030204" pitchFamily="18" charset="0"/>
                <a:ea typeface="Cambria" panose="02040503050406030204" pitchFamily="18" charset="0"/>
              </a:rPr>
              <a:t>Thank  you !</a:t>
            </a:r>
          </a:p>
        </p:txBody>
      </p:sp>
      <p:pic>
        <p:nvPicPr>
          <p:cNvPr id="1027" name="Picture 3"/>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0" y="2514600"/>
            <a:ext cx="433388"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1503624"/>
            <a:ext cx="6579031" cy="3384376"/>
          </a:xfrm>
          <a:prstGeom prst="rect">
            <a:avLst/>
          </a:prstGeom>
        </p:spPr>
      </p:pic>
    </p:spTree>
    <p:extLst>
      <p:ext uri="{BB962C8B-B14F-4D97-AF65-F5344CB8AC3E}">
        <p14:creationId xmlns:p14="http://schemas.microsoft.com/office/powerpoint/2010/main" val="1657092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332656"/>
            <a:ext cx="6203032" cy="685254"/>
          </a:xfrm>
        </p:spPr>
        <p:txBody>
          <a:bodyPr>
            <a:normAutofit/>
          </a:bodyPr>
          <a:lstStyle/>
          <a:p>
            <a:r>
              <a:rPr lang="en-GB" sz="2400" cap="small" dirty="0" smtClean="0">
                <a:latin typeface="Cambria" panose="02040503050406030204" pitchFamily="18" charset="0"/>
                <a:ea typeface="Cambria" panose="02040503050406030204" pitchFamily="18" charset="0"/>
              </a:rPr>
              <a:t>Countries </a:t>
            </a:r>
            <a:r>
              <a:rPr lang="en-GB" sz="2400" cap="small" dirty="0">
                <a:latin typeface="Cambria" panose="02040503050406030204" pitchFamily="18" charset="0"/>
                <a:ea typeface="Cambria" panose="02040503050406030204" pitchFamily="18" charset="0"/>
              </a:rPr>
              <a:t>participation</a:t>
            </a:r>
            <a:endParaRPr lang="de-AT" sz="2400" dirty="0">
              <a:latin typeface="Cambria" panose="02040503050406030204" pitchFamily="18" charset="0"/>
              <a:ea typeface="Cambria" panose="02040503050406030204" pitchFamily="18" charset="0"/>
            </a:endParaRPr>
          </a:p>
        </p:txBody>
      </p:sp>
      <p:sp>
        <p:nvSpPr>
          <p:cNvPr id="5" name="Inhaltsplatzhalter 2"/>
          <p:cNvSpPr>
            <a:spLocks noGrp="1"/>
          </p:cNvSpPr>
          <p:nvPr>
            <p:ph idx="1"/>
          </p:nvPr>
        </p:nvSpPr>
        <p:spPr>
          <a:xfrm>
            <a:off x="457200" y="1245984"/>
            <a:ext cx="8135987" cy="4919320"/>
          </a:xfrm>
        </p:spPr>
        <p:txBody>
          <a:bodyPr>
            <a:noAutofit/>
          </a:bodyPr>
          <a:lstStyle/>
          <a:p>
            <a:pPr algn="just">
              <a:spcBef>
                <a:spcPts val="0"/>
              </a:spcBef>
              <a:buClr>
                <a:schemeClr val="tx2"/>
              </a:buClr>
              <a:buFont typeface="Wingdings" panose="05000000000000000000" pitchFamily="2" charset="2"/>
              <a:buChar char="Ø"/>
            </a:pPr>
            <a:r>
              <a:rPr lang="en-GB" b="1" dirty="0">
                <a:solidFill>
                  <a:srgbClr val="0070C0"/>
                </a:solidFill>
                <a:ea typeface="Cambria" panose="02040503050406030204" pitchFamily="18" charset="0"/>
                <a:cs typeface="ＭＳ Ｐゴシック" pitchFamily="-72" charset="-128"/>
              </a:rPr>
              <a:t>MS = Member State</a:t>
            </a:r>
          </a:p>
          <a:p>
            <a:pPr marL="0" indent="0" algn="just">
              <a:spcBef>
                <a:spcPts val="0"/>
              </a:spcBef>
              <a:spcAft>
                <a:spcPts val="1800"/>
              </a:spcAft>
              <a:buClr>
                <a:schemeClr val="tx2"/>
              </a:buClr>
              <a:buNone/>
            </a:pPr>
            <a:r>
              <a:rPr lang="en-GB" dirty="0">
                <a:solidFill>
                  <a:schemeClr val="tx1">
                    <a:lumMod val="75000"/>
                    <a:lumOff val="25000"/>
                  </a:schemeClr>
                </a:solidFill>
                <a:ea typeface="Cambria" panose="02040503050406030204" pitchFamily="18" charset="0"/>
                <a:cs typeface="ＭＳ Ｐゴシック" pitchFamily="-72" charset="-128"/>
              </a:rPr>
              <a:t>      The 2</a:t>
            </a:r>
            <a:r>
              <a:rPr lang="tr-TR" dirty="0">
                <a:solidFill>
                  <a:schemeClr val="tx1">
                    <a:lumMod val="75000"/>
                    <a:lumOff val="25000"/>
                  </a:schemeClr>
                </a:solidFill>
                <a:ea typeface="Cambria" panose="02040503050406030204" pitchFamily="18" charset="0"/>
                <a:cs typeface="ＭＳ Ｐゴシック" pitchFamily="-72" charset="-128"/>
              </a:rPr>
              <a:t>7</a:t>
            </a:r>
            <a:r>
              <a:rPr lang="en-GB" dirty="0">
                <a:solidFill>
                  <a:schemeClr val="tx1">
                    <a:lumMod val="75000"/>
                    <a:lumOff val="25000"/>
                  </a:schemeClr>
                </a:solidFill>
                <a:ea typeface="Cambria" panose="02040503050406030204" pitchFamily="18" charset="0"/>
                <a:cs typeface="ＭＳ Ｐゴシック" pitchFamily="-72" charset="-128"/>
              </a:rPr>
              <a:t> member states of the European Union</a:t>
            </a:r>
            <a:endParaRPr lang="en-GB" b="1" dirty="0">
              <a:solidFill>
                <a:schemeClr val="tx1">
                  <a:lumMod val="75000"/>
                  <a:lumOff val="25000"/>
                </a:schemeClr>
              </a:solidFill>
              <a:ea typeface="Cambria" panose="02040503050406030204" pitchFamily="18" charset="0"/>
              <a:cs typeface="ＭＳ Ｐゴシック" pitchFamily="-72" charset="-128"/>
            </a:endParaRPr>
          </a:p>
          <a:p>
            <a:pPr algn="just">
              <a:spcBef>
                <a:spcPts val="0"/>
              </a:spcBef>
              <a:buClr>
                <a:schemeClr val="tx2"/>
              </a:buClr>
              <a:buFont typeface="Wingdings" panose="05000000000000000000" pitchFamily="2" charset="2"/>
              <a:buChar char="Ø"/>
            </a:pPr>
            <a:r>
              <a:rPr lang="en-GB" b="1" dirty="0">
                <a:solidFill>
                  <a:srgbClr val="0070C0"/>
                </a:solidFill>
                <a:ea typeface="Cambria" panose="02040503050406030204" pitchFamily="18" charset="0"/>
                <a:cs typeface="ＭＳ Ｐゴシック" pitchFamily="-72" charset="-128"/>
              </a:rPr>
              <a:t>AC = Associated </a:t>
            </a:r>
            <a:r>
              <a:rPr lang="tr-TR" b="1" dirty="0" smtClean="0">
                <a:solidFill>
                  <a:srgbClr val="0070C0"/>
                </a:solidFill>
                <a:ea typeface="Cambria" panose="02040503050406030204" pitchFamily="18" charset="0"/>
                <a:cs typeface="ＭＳ Ｐゴシック" pitchFamily="-72" charset="-128"/>
              </a:rPr>
              <a:t>C</a:t>
            </a:r>
            <a:r>
              <a:rPr lang="en-GB" b="1" dirty="0" err="1" smtClean="0">
                <a:solidFill>
                  <a:srgbClr val="0070C0"/>
                </a:solidFill>
                <a:ea typeface="Cambria" panose="02040503050406030204" pitchFamily="18" charset="0"/>
                <a:cs typeface="ＭＳ Ｐゴシック" pitchFamily="-72" charset="-128"/>
              </a:rPr>
              <a:t>ountry</a:t>
            </a:r>
            <a:endParaRPr lang="en-GB" b="1" dirty="0">
              <a:solidFill>
                <a:srgbClr val="0070C0"/>
              </a:solidFill>
              <a:ea typeface="Cambria" panose="02040503050406030204" pitchFamily="18" charset="0"/>
              <a:cs typeface="ＭＳ Ｐゴシック" pitchFamily="-72" charset="-128"/>
            </a:endParaRPr>
          </a:p>
          <a:p>
            <a:pPr marL="0" indent="0" algn="just">
              <a:spcBef>
                <a:spcPts val="0"/>
              </a:spcBef>
              <a:buClr>
                <a:schemeClr val="tx2"/>
              </a:buClr>
              <a:buNone/>
            </a:pPr>
            <a:r>
              <a:rPr lang="en-GB" dirty="0">
                <a:solidFill>
                  <a:schemeClr val="bg1">
                    <a:lumMod val="50000"/>
                  </a:schemeClr>
                </a:solidFill>
                <a:ea typeface="Cambria" panose="02040503050406030204" pitchFamily="18" charset="0"/>
                <a:cs typeface="ＭＳ Ｐゴシック" pitchFamily="-72" charset="-128"/>
              </a:rPr>
              <a:t>      </a:t>
            </a:r>
            <a:r>
              <a:rPr lang="en-GB" dirty="0">
                <a:solidFill>
                  <a:schemeClr val="tx1">
                    <a:lumMod val="75000"/>
                    <a:lumOff val="25000"/>
                  </a:schemeClr>
                </a:solidFill>
                <a:ea typeface="Cambria" panose="02040503050406030204" pitchFamily="18" charset="0"/>
                <a:cs typeface="ＭＳ Ｐゴシック" pitchFamily="-72" charset="-128"/>
              </a:rPr>
              <a:t>Countries associated to Horizon </a:t>
            </a:r>
            <a:r>
              <a:rPr lang="tr-TR" dirty="0" smtClean="0">
                <a:solidFill>
                  <a:schemeClr val="tx1">
                    <a:lumMod val="75000"/>
                    <a:lumOff val="25000"/>
                  </a:schemeClr>
                </a:solidFill>
                <a:ea typeface="Cambria" panose="02040503050406030204" pitchFamily="18" charset="0"/>
                <a:cs typeface="ＭＳ Ｐゴシック" pitchFamily="-72" charset="-128"/>
              </a:rPr>
              <a:t>Europe</a:t>
            </a:r>
            <a:r>
              <a:rPr lang="en-GB" dirty="0" smtClean="0">
                <a:solidFill>
                  <a:schemeClr val="tx1">
                    <a:lumMod val="75000"/>
                    <a:lumOff val="25000"/>
                  </a:schemeClr>
                </a:solidFill>
                <a:ea typeface="Cambria" panose="02040503050406030204" pitchFamily="18" charset="0"/>
                <a:cs typeface="ＭＳ Ｐゴシック" pitchFamily="-72" charset="-128"/>
              </a:rPr>
              <a:t> </a:t>
            </a:r>
            <a:r>
              <a:rPr lang="en-GB" dirty="0">
                <a:solidFill>
                  <a:schemeClr val="tx1">
                    <a:lumMod val="75000"/>
                    <a:lumOff val="25000"/>
                  </a:schemeClr>
                </a:solidFill>
                <a:ea typeface="Cambria" panose="02040503050406030204" pitchFamily="18" charset="0"/>
                <a:cs typeface="ＭＳ Ｐゴシック" pitchFamily="-72" charset="-128"/>
              </a:rPr>
              <a:t>(like e.g. </a:t>
            </a:r>
            <a:r>
              <a:rPr lang="tr-TR" dirty="0" err="1">
                <a:solidFill>
                  <a:schemeClr val="tx1">
                    <a:lumMod val="75000"/>
                    <a:lumOff val="25000"/>
                  </a:schemeClr>
                </a:solidFill>
                <a:ea typeface="Cambria" panose="02040503050406030204" pitchFamily="18" charset="0"/>
                <a:cs typeface="ＭＳ Ｐゴシック" pitchFamily="-72" charset="-128"/>
              </a:rPr>
              <a:t>Turkey</a:t>
            </a:r>
            <a:r>
              <a:rPr lang="en-GB" dirty="0">
                <a:solidFill>
                  <a:schemeClr val="tx1">
                    <a:lumMod val="75000"/>
                    <a:lumOff val="25000"/>
                  </a:schemeClr>
                </a:solidFill>
                <a:ea typeface="Cambria" panose="02040503050406030204" pitchFamily="18" charset="0"/>
                <a:cs typeface="ＭＳ Ｐゴシック" pitchFamily="-72" charset="-128"/>
              </a:rPr>
              <a:t>)</a:t>
            </a:r>
          </a:p>
          <a:p>
            <a:pPr marL="0" indent="0" algn="just">
              <a:spcBef>
                <a:spcPts val="0"/>
              </a:spcBef>
              <a:buClr>
                <a:schemeClr val="tx2"/>
              </a:buClr>
              <a:buNone/>
            </a:pPr>
            <a:r>
              <a:rPr lang="en-GB" b="0" dirty="0">
                <a:solidFill>
                  <a:schemeClr val="tx2"/>
                </a:solidFill>
                <a:ea typeface="Cambria" panose="02040503050406030204" pitchFamily="18" charset="0"/>
                <a:cs typeface="ＭＳ Ｐゴシック" pitchFamily="-72" charset="-128"/>
                <a:hlinkClick r:id="rId2"/>
              </a:rPr>
              <a:t>http://ec.europa.eu/research/participants/data/ref/h2020/grants_manual/hi/3cpart/h2020-hi-list-ac_en.pdf</a:t>
            </a:r>
            <a:endParaRPr lang="en-GB" b="0" dirty="0">
              <a:solidFill>
                <a:schemeClr val="tx2"/>
              </a:solidFill>
              <a:ea typeface="Cambria" panose="02040503050406030204" pitchFamily="18" charset="0"/>
              <a:cs typeface="ＭＳ Ｐゴシック" pitchFamily="-72" charset="-128"/>
            </a:endParaRPr>
          </a:p>
          <a:p>
            <a:pPr algn="just">
              <a:spcBef>
                <a:spcPts val="1200"/>
              </a:spcBef>
              <a:buClr>
                <a:schemeClr val="tx2"/>
              </a:buClr>
              <a:buFont typeface="Wingdings" panose="05000000000000000000" pitchFamily="2" charset="2"/>
              <a:buChar char="Ø"/>
            </a:pPr>
            <a:r>
              <a:rPr lang="en-GB" b="1" dirty="0">
                <a:solidFill>
                  <a:srgbClr val="0070C0"/>
                </a:solidFill>
                <a:ea typeface="Cambria" panose="02040503050406030204" pitchFamily="18" charset="0"/>
                <a:cs typeface="ＭＳ Ｐゴシック" pitchFamily="-72" charset="-128"/>
              </a:rPr>
              <a:t>TC = Third </a:t>
            </a:r>
            <a:r>
              <a:rPr lang="tr-TR" dirty="0">
                <a:solidFill>
                  <a:srgbClr val="0070C0"/>
                </a:solidFill>
                <a:ea typeface="Cambria" panose="02040503050406030204" pitchFamily="18" charset="0"/>
                <a:cs typeface="ＭＳ Ｐゴシック" pitchFamily="-72" charset="-128"/>
              </a:rPr>
              <a:t>C</a:t>
            </a:r>
            <a:r>
              <a:rPr lang="en-GB" b="1" dirty="0" err="1" smtClean="0">
                <a:solidFill>
                  <a:srgbClr val="0070C0"/>
                </a:solidFill>
                <a:ea typeface="Cambria" panose="02040503050406030204" pitchFamily="18" charset="0"/>
                <a:cs typeface="ＭＳ Ｐゴシック" pitchFamily="-72" charset="-128"/>
              </a:rPr>
              <a:t>ountry</a:t>
            </a:r>
            <a:endParaRPr lang="en-GB" b="1" dirty="0">
              <a:solidFill>
                <a:srgbClr val="0070C0"/>
              </a:solidFill>
              <a:ea typeface="Cambria" panose="02040503050406030204" pitchFamily="18" charset="0"/>
              <a:cs typeface="ＭＳ Ｐゴシック" pitchFamily="-72" charset="-128"/>
            </a:endParaRPr>
          </a:p>
          <a:p>
            <a:pPr marL="0" indent="0" algn="just">
              <a:spcBef>
                <a:spcPts val="0"/>
              </a:spcBef>
              <a:spcAft>
                <a:spcPts val="1800"/>
              </a:spcAft>
              <a:buClr>
                <a:schemeClr val="tx2"/>
              </a:buClr>
              <a:buNone/>
            </a:pPr>
            <a:r>
              <a:rPr lang="en-GB" dirty="0">
                <a:solidFill>
                  <a:schemeClr val="bg1">
                    <a:lumMod val="50000"/>
                  </a:schemeClr>
                </a:solidFill>
                <a:ea typeface="Cambria" panose="02040503050406030204" pitchFamily="18" charset="0"/>
                <a:cs typeface="ＭＳ Ｐゴシック" pitchFamily="-72" charset="-128"/>
              </a:rPr>
              <a:t>      </a:t>
            </a:r>
            <a:r>
              <a:rPr lang="en-GB" dirty="0">
                <a:solidFill>
                  <a:schemeClr val="tx1">
                    <a:lumMod val="75000"/>
                    <a:lumOff val="25000"/>
                  </a:schemeClr>
                </a:solidFill>
                <a:ea typeface="Cambria" panose="02040503050406030204" pitchFamily="18" charset="0"/>
                <a:cs typeface="ＭＳ Ｐゴシック" pitchFamily="-72" charset="-128"/>
              </a:rPr>
              <a:t>All other countries</a:t>
            </a:r>
          </a:p>
          <a:p>
            <a:pPr algn="just">
              <a:spcBef>
                <a:spcPts val="0"/>
              </a:spcBef>
              <a:buClr>
                <a:schemeClr val="tx2"/>
              </a:buClr>
              <a:buFont typeface="Wingdings" panose="05000000000000000000" pitchFamily="2" charset="2"/>
              <a:buChar char="Ø"/>
            </a:pPr>
            <a:r>
              <a:rPr lang="en-US" dirty="0">
                <a:solidFill>
                  <a:srgbClr val="0070C0"/>
                </a:solidFill>
                <a:ea typeface="Cambria" panose="02040503050406030204" pitchFamily="18" charset="0"/>
                <a:cs typeface="ＭＳ Ｐゴシック" pitchFamily="-72" charset="-128"/>
              </a:rPr>
              <a:t>List of countries eligible for funding </a:t>
            </a:r>
            <a:endParaRPr lang="tr-TR" dirty="0">
              <a:solidFill>
                <a:srgbClr val="0070C0"/>
              </a:solidFill>
              <a:ea typeface="Cambria" panose="02040503050406030204" pitchFamily="18" charset="0"/>
              <a:cs typeface="ＭＳ Ｐゴシック" pitchFamily="-72" charset="-128"/>
            </a:endParaRPr>
          </a:p>
          <a:p>
            <a:pPr marL="0" lvl="0" indent="0" algn="just">
              <a:spcBef>
                <a:spcPts val="0"/>
              </a:spcBef>
              <a:spcAft>
                <a:spcPts val="1800"/>
              </a:spcAft>
              <a:buClr>
                <a:srgbClr val="1F497D"/>
              </a:buClr>
              <a:buNone/>
            </a:pP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smtClean="0">
                <a:solidFill>
                  <a:prstClr val="black">
                    <a:lumMod val="75000"/>
                    <a:lumOff val="25000"/>
                  </a:prstClr>
                </a:solidFill>
                <a:ea typeface="Cambria" panose="02040503050406030204" pitchFamily="18" charset="0"/>
                <a:cs typeface="ＭＳ Ｐゴシック" pitchFamily="-72" charset="-128"/>
              </a:rPr>
              <a:t>ACs</a:t>
            </a:r>
            <a:r>
              <a:rPr lang="tr-TR" dirty="0" smtClean="0">
                <a:solidFill>
                  <a:prstClr val="black">
                    <a:lumMod val="75000"/>
                    <a:lumOff val="25000"/>
                  </a:prstClr>
                </a:solidFill>
                <a:ea typeface="Cambria" panose="02040503050406030204" pitchFamily="18" charset="0"/>
                <a:cs typeface="ＭＳ Ｐゴシック" pitchFamily="-72" charset="-128"/>
              </a:rPr>
              <a:t> </a:t>
            </a:r>
            <a:r>
              <a:rPr lang="tr-TR" dirty="0" err="1" smtClean="0">
                <a:solidFill>
                  <a:prstClr val="black">
                    <a:lumMod val="75000"/>
                    <a:lumOff val="25000"/>
                  </a:prstClr>
                </a:solidFill>
                <a:ea typeface="Cambria" panose="02040503050406030204" pitchFamily="18" charset="0"/>
                <a:cs typeface="ＭＳ Ｐゴシック" pitchFamily="-72" charset="-128"/>
              </a:rPr>
              <a:t>will</a:t>
            </a:r>
            <a:r>
              <a:rPr lang="tr-TR" dirty="0" smtClean="0">
                <a:solidFill>
                  <a:prstClr val="black">
                    <a:lumMod val="75000"/>
                    <a:lumOff val="25000"/>
                  </a:prstClr>
                </a:solidFill>
                <a:ea typeface="Cambria" panose="02040503050406030204" pitchFamily="18" charset="0"/>
                <a:cs typeface="ＭＳ Ｐゴシック" pitchFamily="-72" charset="-128"/>
              </a:rPr>
              <a:t> be </a:t>
            </a:r>
            <a:r>
              <a:rPr lang="tr-TR" dirty="0" err="1" smtClean="0">
                <a:solidFill>
                  <a:prstClr val="black">
                    <a:lumMod val="75000"/>
                    <a:lumOff val="25000"/>
                  </a:prstClr>
                </a:solidFill>
                <a:ea typeface="Cambria" panose="02040503050406030204" pitchFamily="18" charset="0"/>
                <a:cs typeface="ＭＳ Ｐゴシック" pitchFamily="-72" charset="-128"/>
              </a:rPr>
              <a:t>eligible</a:t>
            </a:r>
            <a:r>
              <a:rPr lang="tr-TR" dirty="0" smtClean="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to</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apply</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and</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are</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expected</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to</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finalize</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smtClean="0">
                <a:solidFill>
                  <a:prstClr val="black">
                    <a:lumMod val="75000"/>
                    <a:lumOff val="25000"/>
                  </a:prstClr>
                </a:solidFill>
                <a:ea typeface="Cambria" panose="02040503050406030204" pitchFamily="18" charset="0"/>
                <a:cs typeface="ＭＳ Ｐゴシック" pitchFamily="-72" charset="-128"/>
              </a:rPr>
              <a:t>their</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smtClean="0">
                <a:solidFill>
                  <a:prstClr val="black">
                    <a:lumMod val="75000"/>
                    <a:lumOff val="25000"/>
                  </a:prstClr>
                </a:solidFill>
                <a:ea typeface="Cambria" panose="02040503050406030204" pitchFamily="18" charset="0"/>
                <a:cs typeface="ＭＳ Ｐゴシック" pitchFamily="-72" charset="-128"/>
              </a:rPr>
              <a:t>process</a:t>
            </a:r>
            <a:r>
              <a:rPr lang="tr-TR" dirty="0" smtClean="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by</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the</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results</a:t>
            </a:r>
            <a:r>
              <a:rPr lang="tr-TR" dirty="0">
                <a:solidFill>
                  <a:prstClr val="black">
                    <a:lumMod val="75000"/>
                    <a:lumOff val="25000"/>
                  </a:prstClr>
                </a:solidFill>
                <a:ea typeface="Cambria" panose="02040503050406030204" pitchFamily="18" charset="0"/>
                <a:cs typeface="ＭＳ Ｐゴシック" pitchFamily="-72" charset="-128"/>
              </a:rPr>
              <a:t> of </a:t>
            </a:r>
            <a:r>
              <a:rPr lang="tr-TR" dirty="0" err="1">
                <a:solidFill>
                  <a:prstClr val="black">
                    <a:lumMod val="75000"/>
                    <a:lumOff val="25000"/>
                  </a:prstClr>
                </a:solidFill>
                <a:ea typeface="Cambria" panose="02040503050406030204" pitchFamily="18" charset="0"/>
                <a:cs typeface="ＭＳ Ｐゴシック" pitchFamily="-72" charset="-128"/>
              </a:rPr>
              <a:t>the</a:t>
            </a:r>
            <a:r>
              <a:rPr lang="tr-TR" dirty="0">
                <a:solidFill>
                  <a:prstClr val="black">
                    <a:lumMod val="75000"/>
                    <a:lumOff val="25000"/>
                  </a:prstClr>
                </a:solidFill>
                <a:ea typeface="Cambria" panose="02040503050406030204" pitchFamily="18" charset="0"/>
                <a:cs typeface="ＭＳ Ｐゴシック" pitchFamily="-72" charset="-128"/>
              </a:rPr>
              <a:t> </a:t>
            </a:r>
            <a:r>
              <a:rPr lang="tr-TR" dirty="0" err="1">
                <a:solidFill>
                  <a:prstClr val="black">
                    <a:lumMod val="75000"/>
                    <a:lumOff val="25000"/>
                  </a:prstClr>
                </a:solidFill>
                <a:ea typeface="Cambria" panose="02040503050406030204" pitchFamily="18" charset="0"/>
                <a:cs typeface="ＭＳ Ｐゴシック" pitchFamily="-72" charset="-128"/>
              </a:rPr>
              <a:t>calls</a:t>
            </a:r>
            <a:r>
              <a:rPr lang="tr-TR" dirty="0">
                <a:solidFill>
                  <a:prstClr val="black">
                    <a:lumMod val="75000"/>
                    <a:lumOff val="25000"/>
                  </a:prstClr>
                </a:solidFill>
                <a:ea typeface="Cambria" panose="02040503050406030204" pitchFamily="18" charset="0"/>
                <a:cs typeface="ＭＳ Ｐゴシック" pitchFamily="-72" charset="-128"/>
              </a:rPr>
              <a:t>.</a:t>
            </a:r>
            <a:endParaRPr lang="en-GB" dirty="0">
              <a:solidFill>
                <a:prstClr val="black">
                  <a:lumMod val="75000"/>
                  <a:lumOff val="25000"/>
                </a:prstClr>
              </a:solidFill>
              <a:ea typeface="Cambria" panose="02040503050406030204" pitchFamily="18" charset="0"/>
              <a:cs typeface="ＭＳ Ｐゴシック" pitchFamily="-72" charset="-128"/>
            </a:endParaRPr>
          </a:p>
          <a:p>
            <a:pPr marL="400050" lvl="1" indent="0">
              <a:spcBef>
                <a:spcPts val="0"/>
              </a:spcBef>
              <a:buClr>
                <a:schemeClr val="tx2"/>
              </a:buClr>
              <a:buNone/>
            </a:pPr>
            <a:endParaRPr lang="en-GB" dirty="0">
              <a:solidFill>
                <a:schemeClr val="bg2">
                  <a:lumMod val="50000"/>
                </a:schemeClr>
              </a:solidFill>
              <a:ea typeface="Cambria" panose="02040503050406030204" pitchFamily="18" charset="0"/>
              <a:cs typeface="ＭＳ Ｐゴシック" pitchFamily="-72" charset="-128"/>
            </a:endParaRPr>
          </a:p>
          <a:p>
            <a:pPr marL="0" indent="0" algn="ctr">
              <a:spcBef>
                <a:spcPts val="1800"/>
              </a:spcBef>
              <a:buClr>
                <a:schemeClr val="tx2"/>
              </a:buClr>
              <a:buNone/>
            </a:pPr>
            <a:r>
              <a:rPr lang="en-GB" dirty="0">
                <a:solidFill>
                  <a:srgbClr val="FF0000"/>
                </a:solidFill>
                <a:ea typeface="Cambria" panose="02040503050406030204" pitchFamily="18" charset="0"/>
                <a:cs typeface="ＭＳ Ｐゴシック" pitchFamily="-72" charset="-128"/>
              </a:rPr>
              <a:t>!  ! The status of countries may possibly change – always check when you plan your submission ! !</a:t>
            </a:r>
          </a:p>
        </p:txBody>
      </p:sp>
    </p:spTree>
    <p:extLst>
      <p:ext uri="{BB962C8B-B14F-4D97-AF65-F5344CB8AC3E}">
        <p14:creationId xmlns:p14="http://schemas.microsoft.com/office/powerpoint/2010/main" val="269071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0" end="10"/>
                                            </p:txEl>
                                          </p:spTgt>
                                        </p:tgtEl>
                                        <p:attrNameLst>
                                          <p:attrName>style.visibility</p:attrName>
                                        </p:attrNameLst>
                                      </p:cBhvr>
                                      <p:to>
                                        <p:strVal val="visible"/>
                                      </p:to>
                                    </p:set>
                                    <p:anim calcmode="lin" valueType="num">
                                      <p:cBhvr additive="base">
                                        <p:cTn id="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txBox="1">
            <a:spLocks/>
          </p:cNvSpPr>
          <p:nvPr/>
        </p:nvSpPr>
        <p:spPr>
          <a:xfrm>
            <a:off x="7010400" y="6492874"/>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latin typeface="Cambria" panose="02040503050406030204" pitchFamily="18" charset="0"/>
                <a:ea typeface="Cambria" panose="02040503050406030204" pitchFamily="18" charset="0"/>
              </a:rPr>
              <a:pPr/>
              <a:t>4</a:t>
            </a:fld>
            <a:endParaRPr lang="es-ES" dirty="0">
              <a:latin typeface="Cambria" panose="02040503050406030204" pitchFamily="18" charset="0"/>
              <a:ea typeface="Cambria" panose="02040503050406030204" pitchFamily="18" charset="0"/>
            </a:endParaRPr>
          </a:p>
        </p:txBody>
      </p:sp>
      <p:sp>
        <p:nvSpPr>
          <p:cNvPr id="6" name="1 Título"/>
          <p:cNvSpPr>
            <a:spLocks noGrp="1"/>
          </p:cNvSpPr>
          <p:nvPr>
            <p:ph type="title" idx="4294967295"/>
          </p:nvPr>
        </p:nvSpPr>
        <p:spPr>
          <a:xfrm>
            <a:off x="609600" y="279049"/>
            <a:ext cx="8534400" cy="758825"/>
          </a:xfrm>
        </p:spPr>
        <p:txBody>
          <a:bodyPr>
            <a:normAutofit/>
          </a:bodyPr>
          <a:lstStyle/>
          <a:p>
            <a:r>
              <a:rPr lang="tr-TR" sz="2400" cap="small" dirty="0">
                <a:latin typeface="Cambria" panose="02040503050406030204" pitchFamily="18" charset="0"/>
                <a:ea typeface="Cambria" panose="02040503050406030204" pitchFamily="18" charset="0"/>
              </a:rPr>
              <a:t>MSCA </a:t>
            </a:r>
            <a:r>
              <a:rPr lang="tr-TR" sz="2400" cap="small" dirty="0" err="1">
                <a:latin typeface="Cambria" panose="02040503050406030204" pitchFamily="18" charset="0"/>
                <a:ea typeface="Cambria" panose="02040503050406030204" pitchFamily="18" charset="0"/>
              </a:rPr>
              <a:t>ın</a:t>
            </a:r>
            <a:r>
              <a:rPr lang="tr-TR" sz="2400" cap="small" dirty="0">
                <a:latin typeface="Cambria" panose="02040503050406030204" pitchFamily="18" charset="0"/>
                <a:ea typeface="Cambria" panose="02040503050406030204" pitchFamily="18" charset="0"/>
              </a:rPr>
              <a:t> </a:t>
            </a:r>
            <a:r>
              <a:rPr lang="es-ES" sz="2400" cap="small" dirty="0">
                <a:latin typeface="Cambria" panose="02040503050406030204" pitchFamily="18" charset="0"/>
                <a:ea typeface="Cambria" panose="02040503050406030204" pitchFamily="18" charset="0"/>
              </a:rPr>
              <a:t>HORIZON </a:t>
            </a:r>
            <a:r>
              <a:rPr lang="tr-TR" sz="2400" cap="small" dirty="0">
                <a:latin typeface="Cambria" panose="02040503050406030204" pitchFamily="18" charset="0"/>
                <a:ea typeface="Cambria" panose="02040503050406030204" pitchFamily="18" charset="0"/>
              </a:rPr>
              <a:t>EUROPE</a:t>
            </a:r>
            <a:endParaRPr lang="es-ES" sz="2400" cap="small" dirty="0">
              <a:latin typeface="Cambria" panose="02040503050406030204" pitchFamily="18" charset="0"/>
              <a:ea typeface="Cambria" panose="02040503050406030204" pitchFamily="18" charset="0"/>
            </a:endParaRPr>
          </a:p>
        </p:txBody>
      </p:sp>
      <p:sp>
        <p:nvSpPr>
          <p:cNvPr id="5" name="Dikdörtgen 4"/>
          <p:cNvSpPr/>
          <p:nvPr/>
        </p:nvSpPr>
        <p:spPr>
          <a:xfrm>
            <a:off x="723667" y="1469166"/>
            <a:ext cx="7983572" cy="1366528"/>
          </a:xfrm>
          <a:prstGeom prst="rect">
            <a:avLst/>
          </a:prstGeom>
        </p:spPr>
        <p:txBody>
          <a:bodyPr wrap="square">
            <a:spAutoFit/>
          </a:bodyPr>
          <a:lstStyle/>
          <a:p>
            <a:pPr marL="342900" lvl="0" indent="-342900">
              <a:spcBef>
                <a:spcPct val="20000"/>
              </a:spcBef>
              <a:buClr>
                <a:srgbClr val="1F497D"/>
              </a:buClr>
              <a:buFont typeface="Wingdings" panose="05000000000000000000" pitchFamily="2" charset="2"/>
              <a:buChar char="v"/>
              <a:defRPr/>
            </a:pPr>
            <a:r>
              <a:rPr lang="tr-TR" altLang="es-ES" dirty="0" err="1">
                <a:solidFill>
                  <a:srgbClr val="1F497D"/>
                </a:solidFill>
                <a:latin typeface="Cambria" panose="02040503050406030204" pitchFamily="18" charset="0"/>
                <a:ea typeface="Cambria" panose="02040503050406030204" pitchFamily="18" charset="0"/>
                <a:cs typeface="Verdana" pitchFamily="34" charset="0"/>
              </a:rPr>
              <a:t>Enhancing</a:t>
            </a:r>
            <a:r>
              <a:rPr lang="tr-TR" altLang="es-ES" dirty="0">
                <a:solidFill>
                  <a:srgbClr val="1F497D"/>
                </a:solidFill>
                <a:latin typeface="Cambria" panose="02040503050406030204" pitchFamily="18" charset="0"/>
                <a:ea typeface="Cambria" panose="02040503050406030204" pitchFamily="18" charset="0"/>
                <a:cs typeface="Verdana" pitchFamily="34" charset="0"/>
              </a:rPr>
              <a:t> Human Resource </a:t>
            </a:r>
            <a:r>
              <a:rPr lang="tr-TR" altLang="es-ES" dirty="0" err="1">
                <a:solidFill>
                  <a:srgbClr val="1F497D"/>
                </a:solidFill>
                <a:latin typeface="Cambria" panose="02040503050406030204" pitchFamily="18" charset="0"/>
                <a:ea typeface="Cambria" panose="02040503050406030204" pitchFamily="18" charset="0"/>
                <a:cs typeface="Verdana" pitchFamily="34" charset="0"/>
              </a:rPr>
              <a:t>Capacity</a:t>
            </a:r>
            <a:r>
              <a:rPr lang="tr-TR" altLang="es-ES" dirty="0">
                <a:solidFill>
                  <a:srgbClr val="1F497D"/>
                </a:solidFill>
                <a:latin typeface="Cambria" panose="02040503050406030204" pitchFamily="18" charset="0"/>
                <a:ea typeface="Cambria" panose="02040503050406030204" pitchFamily="18" charset="0"/>
                <a:cs typeface="Verdana" pitchFamily="34" charset="0"/>
              </a:rPr>
              <a:t> in Europe</a:t>
            </a:r>
          </a:p>
          <a:p>
            <a:pPr marL="342900" lvl="0" indent="-342900">
              <a:spcBef>
                <a:spcPct val="20000"/>
              </a:spcBef>
              <a:buClr>
                <a:srgbClr val="1F497D"/>
              </a:buClr>
              <a:buFont typeface="Wingdings" panose="05000000000000000000" pitchFamily="2" charset="2"/>
              <a:buChar char="v"/>
              <a:defRPr/>
            </a:pPr>
            <a:r>
              <a:rPr lang="tr-TR" altLang="es-ES" dirty="0" err="1">
                <a:solidFill>
                  <a:srgbClr val="1F497D"/>
                </a:solidFill>
                <a:latin typeface="Cambria" panose="02040503050406030204" pitchFamily="18" charset="0"/>
                <a:ea typeface="Cambria" panose="02040503050406030204" pitchFamily="18" charset="0"/>
                <a:cs typeface="Verdana" pitchFamily="34" charset="0"/>
              </a:rPr>
              <a:t>Career</a:t>
            </a:r>
            <a:r>
              <a:rPr lang="tr-TR" altLang="es-ES" dirty="0">
                <a:solidFill>
                  <a:srgbClr val="1F497D"/>
                </a:solidFill>
                <a:latin typeface="Cambria" panose="02040503050406030204" pitchFamily="18" charset="0"/>
                <a:ea typeface="Cambria" panose="02040503050406030204" pitchFamily="18" charset="0"/>
                <a:cs typeface="Verdana" pitchFamily="34" charset="0"/>
              </a:rPr>
              <a:t> Development</a:t>
            </a:r>
          </a:p>
          <a:p>
            <a:pPr marL="342900" lvl="0" indent="-342900">
              <a:spcBef>
                <a:spcPct val="20000"/>
              </a:spcBef>
              <a:buClr>
                <a:srgbClr val="1F497D"/>
              </a:buClr>
              <a:buFont typeface="Wingdings" panose="05000000000000000000" pitchFamily="2" charset="2"/>
              <a:buChar char="v"/>
              <a:defRPr/>
            </a:pPr>
            <a:r>
              <a:rPr lang="tr-TR" altLang="es-ES" dirty="0" err="1">
                <a:solidFill>
                  <a:srgbClr val="1F497D"/>
                </a:solidFill>
                <a:latin typeface="Cambria" panose="02040503050406030204" pitchFamily="18" charset="0"/>
                <a:ea typeface="Cambria" panose="02040503050406030204" pitchFamily="18" charset="0"/>
                <a:cs typeface="Verdana" pitchFamily="34" charset="0"/>
              </a:rPr>
              <a:t>Researcher</a:t>
            </a:r>
            <a:r>
              <a:rPr lang="tr-TR" altLang="es-ES" dirty="0">
                <a:solidFill>
                  <a:srgbClr val="1F497D"/>
                </a:solidFill>
                <a:latin typeface="Cambria" panose="02040503050406030204" pitchFamily="18" charset="0"/>
                <a:ea typeface="Cambria" panose="02040503050406030204" pitchFamily="18" charset="0"/>
                <a:cs typeface="Verdana" pitchFamily="34" charset="0"/>
              </a:rPr>
              <a:t> </a:t>
            </a:r>
            <a:r>
              <a:rPr lang="tr-TR" altLang="es-ES" dirty="0" err="1">
                <a:solidFill>
                  <a:srgbClr val="1F497D"/>
                </a:solidFill>
                <a:latin typeface="Cambria" panose="02040503050406030204" pitchFamily="18" charset="0"/>
                <a:ea typeface="Cambria" panose="02040503050406030204" pitchFamily="18" charset="0"/>
                <a:cs typeface="Verdana" pitchFamily="34" charset="0"/>
              </a:rPr>
              <a:t>Mobility</a:t>
            </a:r>
            <a:endParaRPr lang="tr-TR" altLang="es-ES" dirty="0">
              <a:solidFill>
                <a:srgbClr val="1F497D"/>
              </a:solidFill>
              <a:latin typeface="Cambria" panose="02040503050406030204" pitchFamily="18" charset="0"/>
              <a:ea typeface="Cambria" panose="02040503050406030204" pitchFamily="18" charset="0"/>
              <a:cs typeface="Verdana" pitchFamily="34" charset="0"/>
            </a:endParaRPr>
          </a:p>
          <a:p>
            <a:pPr marL="342900" lvl="0" indent="-342900">
              <a:spcBef>
                <a:spcPct val="20000"/>
              </a:spcBef>
              <a:buClr>
                <a:srgbClr val="1F497D"/>
              </a:buClr>
              <a:buFont typeface="Wingdings" panose="05000000000000000000" pitchFamily="2" charset="2"/>
              <a:buChar char="v"/>
              <a:defRPr/>
            </a:pPr>
            <a:endParaRPr lang="tr-TR" altLang="es-ES" dirty="0">
              <a:solidFill>
                <a:srgbClr val="1F497D"/>
              </a:solidFill>
              <a:latin typeface="Cambria" panose="02040503050406030204" pitchFamily="18" charset="0"/>
              <a:ea typeface="Cambria" panose="02040503050406030204" pitchFamily="18" charset="0"/>
              <a:cs typeface="Verdana" pitchFamily="34" charset="0"/>
            </a:endParaRPr>
          </a:p>
        </p:txBody>
      </p:sp>
      <p:sp>
        <p:nvSpPr>
          <p:cNvPr id="30" name="6 Marcador de número de diapositiva"/>
          <p:cNvSpPr txBox="1">
            <a:spLocks/>
          </p:cNvSpPr>
          <p:nvPr/>
        </p:nvSpPr>
        <p:spPr>
          <a:xfrm>
            <a:off x="7010400" y="6492875"/>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latin typeface="Cambria" panose="02040503050406030204" pitchFamily="18" charset="0"/>
                <a:ea typeface="Cambria" panose="02040503050406030204" pitchFamily="18" charset="0"/>
              </a:rPr>
              <a:pPr/>
              <a:t>4</a:t>
            </a:fld>
            <a:endParaRPr lang="es-ES" dirty="0">
              <a:latin typeface="Cambria" panose="02040503050406030204" pitchFamily="18" charset="0"/>
              <a:ea typeface="Cambria" panose="02040503050406030204" pitchFamily="18" charset="0"/>
            </a:endParaRPr>
          </a:p>
        </p:txBody>
      </p:sp>
      <p:pic>
        <p:nvPicPr>
          <p:cNvPr id="31" name="Picture 2" descr="C:\Users\furkan.ciftci.TUBITAK\Desktop\website\websitesi görsel\IF.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3802" y="4299260"/>
            <a:ext cx="2840447" cy="18367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2" name="İçerik Yer Tutucusu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293148" y="4712068"/>
            <a:ext cx="1395987" cy="862109"/>
          </a:xfrm>
          <a:prstGeom prst="rect">
            <a:avLst/>
          </a:prstGeom>
          <a:noFill/>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İçerik Yer Tutucusu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813984" y="4735888"/>
            <a:ext cx="1217531" cy="862109"/>
          </a:xfrm>
          <a:prstGeom prst="rect">
            <a:avLst/>
          </a:prstGeom>
          <a:noFill/>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İçerik Yer Tutucusu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413704" y="4731141"/>
            <a:ext cx="1269463" cy="856075"/>
          </a:xfrm>
          <a:prstGeom prst="rect">
            <a:avLst/>
          </a:prstGeom>
          <a:noFill/>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8344" y="4736032"/>
            <a:ext cx="1349642" cy="7417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Metin kutusu 35"/>
          <p:cNvSpPr txBox="1"/>
          <p:nvPr/>
        </p:nvSpPr>
        <p:spPr>
          <a:xfrm>
            <a:off x="713403" y="3562918"/>
            <a:ext cx="2192150" cy="707886"/>
          </a:xfrm>
          <a:prstGeom prst="rect">
            <a:avLst/>
          </a:prstGeom>
          <a:ln>
            <a:solidFill>
              <a:schemeClr val="accent6"/>
            </a:solidFill>
            <a:prstDash val="lgDashDot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1219170" fontAlgn="base">
              <a:spcBef>
                <a:spcPct val="0"/>
              </a:spcBef>
              <a:spcAft>
                <a:spcPct val="0"/>
              </a:spcAft>
            </a:pPr>
            <a:r>
              <a:rPr lang="tr-TR" sz="2000" b="1" dirty="0" err="1">
                <a:solidFill>
                  <a:srgbClr val="C0504D">
                    <a:lumMod val="75000"/>
                  </a:srgbClr>
                </a:solidFill>
                <a:latin typeface="Cambria" panose="02040503050406030204" pitchFamily="18" charset="0"/>
                <a:ea typeface="Cambria" panose="02040503050406030204" pitchFamily="18" charset="0"/>
              </a:rPr>
              <a:t>Postdoctoral</a:t>
            </a:r>
            <a:r>
              <a:rPr lang="tr-TR" sz="2000" b="1" dirty="0">
                <a:solidFill>
                  <a:srgbClr val="C0504D">
                    <a:lumMod val="75000"/>
                  </a:srgbClr>
                </a:solidFill>
                <a:latin typeface="Cambria" panose="02040503050406030204" pitchFamily="18" charset="0"/>
                <a:ea typeface="Cambria" panose="02040503050406030204" pitchFamily="18" charset="0"/>
              </a:rPr>
              <a:t> </a:t>
            </a:r>
            <a:r>
              <a:rPr lang="tr-TR" sz="2000" b="1" dirty="0" err="1">
                <a:solidFill>
                  <a:srgbClr val="C0504D">
                    <a:lumMod val="75000"/>
                  </a:srgbClr>
                </a:solidFill>
                <a:latin typeface="Cambria" panose="02040503050406030204" pitchFamily="18" charset="0"/>
                <a:ea typeface="Cambria" panose="02040503050406030204" pitchFamily="18" charset="0"/>
              </a:rPr>
              <a:t>Fellowships</a:t>
            </a:r>
            <a:endParaRPr lang="tr-TR" sz="2000" b="1" dirty="0">
              <a:solidFill>
                <a:srgbClr val="C0504D">
                  <a:lumMod val="75000"/>
                </a:srgbClr>
              </a:solidFill>
              <a:latin typeface="Cambria" panose="02040503050406030204" pitchFamily="18" charset="0"/>
              <a:ea typeface="Cambria" panose="02040503050406030204" pitchFamily="18" charset="0"/>
            </a:endParaRPr>
          </a:p>
        </p:txBody>
      </p:sp>
      <p:sp>
        <p:nvSpPr>
          <p:cNvPr id="37" name="Metin kutusu 36"/>
          <p:cNvSpPr txBox="1"/>
          <p:nvPr/>
        </p:nvSpPr>
        <p:spPr>
          <a:xfrm>
            <a:off x="3548393" y="4077255"/>
            <a:ext cx="1081535" cy="523220"/>
          </a:xfrm>
          <a:prstGeom prst="rect">
            <a:avLst/>
          </a:prstGeom>
          <a:ln>
            <a:solidFill>
              <a:schemeClr val="accent6"/>
            </a:solidFill>
            <a:prstDash val="lgDashDot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1219170" fontAlgn="base">
              <a:spcBef>
                <a:spcPct val="0"/>
              </a:spcBef>
              <a:spcAft>
                <a:spcPct val="0"/>
              </a:spcAft>
            </a:pPr>
            <a:r>
              <a:rPr lang="tr-TR" sz="1400" b="1" dirty="0" err="1">
                <a:solidFill>
                  <a:srgbClr val="C0504D">
                    <a:lumMod val="75000"/>
                  </a:srgbClr>
                </a:solidFill>
                <a:latin typeface="Cambria" panose="02040503050406030204" pitchFamily="18" charset="0"/>
                <a:ea typeface="Cambria" panose="02040503050406030204" pitchFamily="18" charset="0"/>
              </a:rPr>
              <a:t>Doctoral</a:t>
            </a:r>
            <a:r>
              <a:rPr lang="tr-TR" sz="1400" b="1" dirty="0">
                <a:solidFill>
                  <a:srgbClr val="C0504D">
                    <a:lumMod val="75000"/>
                  </a:srgbClr>
                </a:solidFill>
                <a:latin typeface="Cambria" panose="02040503050406030204" pitchFamily="18" charset="0"/>
                <a:ea typeface="Cambria" panose="02040503050406030204" pitchFamily="18" charset="0"/>
              </a:rPr>
              <a:t> Networks</a:t>
            </a:r>
          </a:p>
        </p:txBody>
      </p:sp>
      <p:sp>
        <p:nvSpPr>
          <p:cNvPr id="38" name="Metin kutusu 37"/>
          <p:cNvSpPr txBox="1"/>
          <p:nvPr/>
        </p:nvSpPr>
        <p:spPr>
          <a:xfrm>
            <a:off x="4914005" y="4077255"/>
            <a:ext cx="1053138" cy="523220"/>
          </a:xfrm>
          <a:prstGeom prst="rect">
            <a:avLst/>
          </a:prstGeom>
          <a:ln>
            <a:solidFill>
              <a:schemeClr val="accent6"/>
            </a:solidFill>
            <a:prstDash val="lgDashDot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1219170" fontAlgn="base">
              <a:spcBef>
                <a:spcPct val="0"/>
              </a:spcBef>
              <a:spcAft>
                <a:spcPct val="0"/>
              </a:spcAft>
            </a:pPr>
            <a:r>
              <a:rPr lang="tr-TR" sz="1400" b="1" dirty="0" err="1">
                <a:solidFill>
                  <a:srgbClr val="C0504D">
                    <a:lumMod val="75000"/>
                  </a:srgbClr>
                </a:solidFill>
                <a:latin typeface="Cambria" panose="02040503050406030204" pitchFamily="18" charset="0"/>
                <a:ea typeface="Cambria" panose="02040503050406030204" pitchFamily="18" charset="0"/>
              </a:rPr>
              <a:t>Staff</a:t>
            </a:r>
            <a:endParaRPr lang="tr-TR" sz="1400" b="1" dirty="0">
              <a:solidFill>
                <a:srgbClr val="C0504D">
                  <a:lumMod val="75000"/>
                </a:srgbClr>
              </a:solidFill>
              <a:latin typeface="Cambria" panose="02040503050406030204" pitchFamily="18" charset="0"/>
              <a:ea typeface="Cambria" panose="02040503050406030204" pitchFamily="18" charset="0"/>
            </a:endParaRPr>
          </a:p>
          <a:p>
            <a:pPr algn="ctr" defTabSz="1219170" fontAlgn="base">
              <a:spcBef>
                <a:spcPct val="0"/>
              </a:spcBef>
              <a:spcAft>
                <a:spcPct val="0"/>
              </a:spcAft>
            </a:pPr>
            <a:r>
              <a:rPr lang="tr-TR" sz="1400" b="1" dirty="0">
                <a:solidFill>
                  <a:srgbClr val="C0504D">
                    <a:lumMod val="75000"/>
                  </a:srgbClr>
                </a:solidFill>
                <a:latin typeface="Cambria" panose="02040503050406030204" pitchFamily="18" charset="0"/>
                <a:ea typeface="Cambria" panose="02040503050406030204" pitchFamily="18" charset="0"/>
              </a:rPr>
              <a:t>Exchange</a:t>
            </a:r>
          </a:p>
        </p:txBody>
      </p:sp>
      <p:sp>
        <p:nvSpPr>
          <p:cNvPr id="39" name="Metin kutusu 38"/>
          <p:cNvSpPr txBox="1"/>
          <p:nvPr/>
        </p:nvSpPr>
        <p:spPr>
          <a:xfrm>
            <a:off x="6266324" y="4292698"/>
            <a:ext cx="1195176" cy="307777"/>
          </a:xfrm>
          <a:prstGeom prst="rect">
            <a:avLst/>
          </a:prstGeom>
          <a:ln>
            <a:solidFill>
              <a:schemeClr val="accent6"/>
            </a:solidFill>
            <a:prstDash val="lgDashDot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1219170" fontAlgn="base">
              <a:spcBef>
                <a:spcPct val="0"/>
              </a:spcBef>
              <a:spcAft>
                <a:spcPct val="0"/>
              </a:spcAft>
            </a:pPr>
            <a:r>
              <a:rPr lang="tr-TR" sz="1400" b="1" dirty="0">
                <a:solidFill>
                  <a:srgbClr val="C0504D">
                    <a:lumMod val="75000"/>
                  </a:srgbClr>
                </a:solidFill>
                <a:latin typeface="Cambria" panose="02040503050406030204" pitchFamily="18" charset="0"/>
                <a:ea typeface="Cambria" panose="02040503050406030204" pitchFamily="18" charset="0"/>
              </a:rPr>
              <a:t>COFUND</a:t>
            </a:r>
          </a:p>
        </p:txBody>
      </p:sp>
      <p:sp>
        <p:nvSpPr>
          <p:cNvPr id="40" name="Metin kutusu 39"/>
          <p:cNvSpPr txBox="1"/>
          <p:nvPr/>
        </p:nvSpPr>
        <p:spPr>
          <a:xfrm>
            <a:off x="7729129" y="4090675"/>
            <a:ext cx="1180072" cy="523220"/>
          </a:xfrm>
          <a:prstGeom prst="rect">
            <a:avLst/>
          </a:prstGeom>
          <a:ln>
            <a:solidFill>
              <a:schemeClr val="accent6"/>
            </a:solidFill>
            <a:prstDash val="lgDashDot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defTabSz="1219170" fontAlgn="base">
              <a:spcBef>
                <a:spcPct val="0"/>
              </a:spcBef>
              <a:spcAft>
                <a:spcPct val="0"/>
              </a:spcAft>
            </a:pPr>
            <a:r>
              <a:rPr lang="tr-TR" sz="1400" b="1" dirty="0">
                <a:solidFill>
                  <a:srgbClr val="C0504D">
                    <a:lumMod val="75000"/>
                  </a:srgbClr>
                </a:solidFill>
                <a:latin typeface="Cambria" panose="02040503050406030204" pitchFamily="18" charset="0"/>
                <a:ea typeface="Cambria" panose="02040503050406030204" pitchFamily="18" charset="0"/>
              </a:rPr>
              <a:t>MSCA </a:t>
            </a:r>
            <a:r>
              <a:rPr lang="tr-TR" sz="1400" b="1" dirty="0" err="1">
                <a:solidFill>
                  <a:srgbClr val="C0504D">
                    <a:lumMod val="75000"/>
                  </a:srgbClr>
                </a:solidFill>
                <a:latin typeface="Cambria" panose="02040503050406030204" pitchFamily="18" charset="0"/>
                <a:ea typeface="Cambria" panose="02040503050406030204" pitchFamily="18" charset="0"/>
              </a:rPr>
              <a:t>and</a:t>
            </a:r>
            <a:r>
              <a:rPr lang="tr-TR" sz="1400" b="1" dirty="0">
                <a:solidFill>
                  <a:srgbClr val="C0504D">
                    <a:lumMod val="75000"/>
                  </a:srgbClr>
                </a:solidFill>
                <a:latin typeface="Cambria" panose="02040503050406030204" pitchFamily="18" charset="0"/>
                <a:ea typeface="Cambria" panose="02040503050406030204" pitchFamily="18" charset="0"/>
              </a:rPr>
              <a:t> </a:t>
            </a:r>
            <a:r>
              <a:rPr lang="tr-TR" sz="1400" b="1" dirty="0" err="1">
                <a:solidFill>
                  <a:srgbClr val="C0504D">
                    <a:lumMod val="75000"/>
                  </a:srgbClr>
                </a:solidFill>
                <a:latin typeface="Cambria" panose="02040503050406030204" pitchFamily="18" charset="0"/>
                <a:ea typeface="Cambria" panose="02040503050406030204" pitchFamily="18" charset="0"/>
              </a:rPr>
              <a:t>Citizens</a:t>
            </a:r>
            <a:endParaRPr lang="tr-TR" sz="1400" b="1" dirty="0">
              <a:solidFill>
                <a:srgbClr val="C0504D">
                  <a:lumMod val="75000"/>
                </a:srgbClr>
              </a:solidFill>
              <a:latin typeface="Cambria" panose="02040503050406030204" pitchFamily="18" charset="0"/>
              <a:ea typeface="Cambria" panose="02040503050406030204" pitchFamily="18" charset="0"/>
            </a:endParaRPr>
          </a:p>
        </p:txBody>
      </p:sp>
      <p:sp>
        <p:nvSpPr>
          <p:cNvPr id="42" name="Dikdörtgen 41"/>
          <p:cNvSpPr/>
          <p:nvPr/>
        </p:nvSpPr>
        <p:spPr>
          <a:xfrm>
            <a:off x="4855922" y="2514615"/>
            <a:ext cx="3240360" cy="76299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000" dirty="0" err="1">
                <a:latin typeface="Cambria" panose="02040503050406030204" pitchFamily="18" charset="0"/>
                <a:ea typeface="Cambria" panose="02040503050406030204" pitchFamily="18" charset="0"/>
              </a:rPr>
              <a:t>For</a:t>
            </a:r>
            <a:r>
              <a:rPr lang="tr-TR" sz="2000" dirty="0">
                <a:latin typeface="Cambria" panose="02040503050406030204" pitchFamily="18" charset="0"/>
                <a:ea typeface="Cambria" panose="02040503050406030204" pitchFamily="18" charset="0"/>
              </a:rPr>
              <a:t> </a:t>
            </a:r>
            <a:r>
              <a:rPr lang="tr-TR" sz="2000" dirty="0" err="1">
                <a:latin typeface="Cambria" panose="02040503050406030204" pitchFamily="18" charset="0"/>
                <a:ea typeface="Cambria" panose="02040503050406030204" pitchFamily="18" charset="0"/>
              </a:rPr>
              <a:t>individual</a:t>
            </a:r>
            <a:r>
              <a:rPr lang="tr-TR" sz="2000" dirty="0">
                <a:latin typeface="Cambria" panose="02040503050406030204" pitchFamily="18" charset="0"/>
                <a:ea typeface="Cambria" panose="02040503050406030204" pitchFamily="18" charset="0"/>
              </a:rPr>
              <a:t> </a:t>
            </a:r>
            <a:r>
              <a:rPr lang="tr-TR" sz="2000" dirty="0" err="1">
                <a:latin typeface="Cambria" panose="02040503050406030204" pitchFamily="18" charset="0"/>
                <a:ea typeface="Cambria" panose="02040503050406030204" pitchFamily="18" charset="0"/>
              </a:rPr>
              <a:t>researchers</a:t>
            </a:r>
            <a:endParaRPr lang="tr-TR" sz="2000" dirty="0">
              <a:latin typeface="Cambria" panose="02040503050406030204" pitchFamily="18" charset="0"/>
              <a:ea typeface="Cambria" panose="02040503050406030204" pitchFamily="18" charset="0"/>
            </a:endParaRPr>
          </a:p>
        </p:txBody>
      </p:sp>
      <p:cxnSp>
        <p:nvCxnSpPr>
          <p:cNvPr id="47" name="Düz Ok Bağlayıcısı 46"/>
          <p:cNvCxnSpPr/>
          <p:nvPr/>
        </p:nvCxnSpPr>
        <p:spPr>
          <a:xfrm flipV="1">
            <a:off x="2987824" y="3071356"/>
            <a:ext cx="1695343" cy="507915"/>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48" name="Düz Ok Bağlayıcısı 47"/>
          <p:cNvCxnSpPr/>
          <p:nvPr/>
        </p:nvCxnSpPr>
        <p:spPr>
          <a:xfrm>
            <a:off x="3413704" y="2060848"/>
            <a:ext cx="1216224" cy="64446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1654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solidFill>
                <a:prstClr val="black"/>
              </a:solidFill>
              <a:latin typeface="Cambria" panose="02040503050406030204" pitchFamily="18" charset="0"/>
              <a:ea typeface="Cambria" panose="02040503050406030204" pitchFamily="18" charset="0"/>
            </a:endParaRPr>
          </a:p>
        </p:txBody>
      </p:sp>
      <p:sp>
        <p:nvSpPr>
          <p:cNvPr id="13" name="6 Marcador de número de diapositiva"/>
          <p:cNvSpPr txBox="1">
            <a:spLocks/>
          </p:cNvSpPr>
          <p:nvPr/>
        </p:nvSpPr>
        <p:spPr>
          <a:xfrm>
            <a:off x="6984978" y="6492873"/>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solidFill>
                  <a:prstClr val="black">
                    <a:tint val="75000"/>
                  </a:prstClr>
                </a:solidFill>
                <a:latin typeface="Cambria" panose="02040503050406030204" pitchFamily="18" charset="0"/>
                <a:ea typeface="Cambria" panose="02040503050406030204" pitchFamily="18" charset="0"/>
              </a:rPr>
              <a:pPr/>
              <a:t>5</a:t>
            </a:fld>
            <a:endParaRPr lang="es-ES" dirty="0">
              <a:solidFill>
                <a:prstClr val="black">
                  <a:tint val="75000"/>
                </a:prstClr>
              </a:solidFill>
              <a:latin typeface="Cambria" panose="02040503050406030204" pitchFamily="18" charset="0"/>
              <a:ea typeface="Cambria" panose="02040503050406030204" pitchFamily="18" charset="0"/>
            </a:endParaRPr>
          </a:p>
        </p:txBody>
      </p:sp>
      <p:sp>
        <p:nvSpPr>
          <p:cNvPr id="10" name="1 Título"/>
          <p:cNvSpPr>
            <a:spLocks noGrp="1"/>
          </p:cNvSpPr>
          <p:nvPr>
            <p:ph type="title" idx="4294967295"/>
          </p:nvPr>
        </p:nvSpPr>
        <p:spPr>
          <a:xfrm>
            <a:off x="584178" y="260648"/>
            <a:ext cx="8534400" cy="758825"/>
          </a:xfrm>
        </p:spPr>
        <p:txBody>
          <a:bodyPr>
            <a:normAutofit/>
          </a:bodyPr>
          <a:lstStyle/>
          <a:p>
            <a:r>
              <a:rPr lang="es-ES" sz="2400" cap="small" dirty="0">
                <a:latin typeface="Cambria" panose="02040503050406030204" pitchFamily="18" charset="0"/>
                <a:ea typeface="Cambria" panose="02040503050406030204" pitchFamily="18" charset="0"/>
              </a:rPr>
              <a:t>MSCA </a:t>
            </a:r>
            <a:r>
              <a:rPr lang="es-ES" sz="2400" cap="small" dirty="0" err="1">
                <a:latin typeface="Cambria" panose="02040503050406030204" pitchFamily="18" charset="0"/>
                <a:ea typeface="Cambria" panose="02040503050406030204" pitchFamily="18" charset="0"/>
              </a:rPr>
              <a:t>Objectives</a:t>
            </a:r>
            <a:endParaRPr lang="es-ES" sz="2400" cap="small" dirty="0">
              <a:latin typeface="Cambria" panose="02040503050406030204" pitchFamily="18" charset="0"/>
              <a:ea typeface="Cambria" panose="02040503050406030204" pitchFamily="18" charset="0"/>
            </a:endParaRPr>
          </a:p>
        </p:txBody>
      </p:sp>
      <p:sp>
        <p:nvSpPr>
          <p:cNvPr id="8" name="5 Marcador de contenido"/>
          <p:cNvSpPr>
            <a:spLocks noGrp="1"/>
          </p:cNvSpPr>
          <p:nvPr>
            <p:ph sz="quarter" idx="4294967295"/>
          </p:nvPr>
        </p:nvSpPr>
        <p:spPr>
          <a:xfrm>
            <a:off x="323528" y="1844824"/>
            <a:ext cx="8686800" cy="3966465"/>
          </a:xfrm>
        </p:spPr>
        <p:txBody>
          <a:bodyPr>
            <a:normAutofit/>
          </a:bodyPr>
          <a:lstStyle/>
          <a:p>
            <a:pPr>
              <a:lnSpc>
                <a:spcPct val="150000"/>
              </a:lnSpc>
              <a:buClr>
                <a:schemeClr val="tx2"/>
              </a:buClr>
              <a:defRPr/>
            </a:pPr>
            <a:r>
              <a:rPr lang="es-ES" altLang="es-ES" sz="1800" dirty="0">
                <a:solidFill>
                  <a:schemeClr val="tx2"/>
                </a:solidFill>
                <a:ea typeface="Cambria" panose="02040503050406030204" pitchFamily="18" charset="0"/>
                <a:cs typeface="Verdana" pitchFamily="34" charset="0"/>
              </a:rPr>
              <a:t>Bottom-up</a:t>
            </a:r>
            <a:r>
              <a:rPr lang="es-ES" altLang="es-ES" sz="1800" b="0" dirty="0">
                <a:solidFill>
                  <a:schemeClr val="tx2"/>
                </a:solidFill>
                <a:ea typeface="Cambria" panose="02040503050406030204" pitchFamily="18" charset="0"/>
                <a:cs typeface="Verdana" pitchFamily="34" charset="0"/>
              </a:rPr>
              <a:t> approach</a:t>
            </a:r>
            <a:endParaRPr lang="tr-TR" altLang="es-ES" sz="1800" b="0" dirty="0">
              <a:solidFill>
                <a:schemeClr val="tx2"/>
              </a:solidFill>
              <a:ea typeface="Cambria" panose="02040503050406030204" pitchFamily="18" charset="0"/>
              <a:cs typeface="Verdana" pitchFamily="34" charset="0"/>
            </a:endParaRPr>
          </a:p>
          <a:p>
            <a:pPr>
              <a:lnSpc>
                <a:spcPct val="150000"/>
              </a:lnSpc>
              <a:buClr>
                <a:schemeClr val="tx2"/>
              </a:buClr>
              <a:defRPr/>
            </a:pPr>
            <a:r>
              <a:rPr lang="tr-TR" altLang="es-ES" b="0" dirty="0">
                <a:solidFill>
                  <a:schemeClr val="tx2"/>
                </a:solidFill>
                <a:ea typeface="Cambria" panose="02040503050406030204" pitchFamily="18" charset="0"/>
                <a:cs typeface="Verdana" pitchFamily="34" charset="0"/>
              </a:rPr>
              <a:t>Open </a:t>
            </a:r>
            <a:r>
              <a:rPr lang="tr-TR" altLang="es-ES" b="0" dirty="0" err="1">
                <a:solidFill>
                  <a:schemeClr val="tx2"/>
                </a:solidFill>
                <a:ea typeface="Cambria" panose="02040503050406030204" pitchFamily="18" charset="0"/>
                <a:cs typeface="Verdana" pitchFamily="34" charset="0"/>
              </a:rPr>
              <a:t>to</a:t>
            </a:r>
            <a:r>
              <a:rPr lang="tr-TR" altLang="es-ES" b="0" dirty="0">
                <a:solidFill>
                  <a:schemeClr val="tx2"/>
                </a:solidFill>
                <a:ea typeface="Cambria" panose="02040503050406030204" pitchFamily="18" charset="0"/>
                <a:cs typeface="Verdana" pitchFamily="34" charset="0"/>
              </a:rPr>
              <a:t> </a:t>
            </a:r>
            <a:r>
              <a:rPr lang="tr-TR" altLang="es-ES" b="0" dirty="0" err="1">
                <a:solidFill>
                  <a:schemeClr val="tx2"/>
                </a:solidFill>
                <a:ea typeface="Cambria" panose="02040503050406030204" pitchFamily="18" charset="0"/>
                <a:cs typeface="Verdana" pitchFamily="34" charset="0"/>
              </a:rPr>
              <a:t>any</a:t>
            </a:r>
            <a:r>
              <a:rPr lang="tr-TR" altLang="es-ES" b="0" dirty="0">
                <a:solidFill>
                  <a:schemeClr val="tx2"/>
                </a:solidFill>
                <a:ea typeface="Cambria" panose="02040503050406030204" pitchFamily="18" charset="0"/>
                <a:cs typeface="Verdana" pitchFamily="34" charset="0"/>
              </a:rPr>
              <a:t> </a:t>
            </a:r>
            <a:r>
              <a:rPr lang="tr-TR" altLang="es-ES" b="0" dirty="0" err="1">
                <a:solidFill>
                  <a:schemeClr val="tx2"/>
                </a:solidFill>
                <a:ea typeface="Cambria" panose="02040503050406030204" pitchFamily="18" charset="0"/>
                <a:cs typeface="Verdana" pitchFamily="34" charset="0"/>
              </a:rPr>
              <a:t>nationality</a:t>
            </a:r>
            <a:endParaRPr lang="tr-TR" sz="1800" b="0" dirty="0">
              <a:solidFill>
                <a:schemeClr val="tx2"/>
              </a:solidFill>
              <a:ea typeface="Cambria" panose="02040503050406030204" pitchFamily="18" charset="0"/>
              <a:cs typeface="Verdana" pitchFamily="34" charset="0"/>
            </a:endParaRPr>
          </a:p>
          <a:p>
            <a:pPr>
              <a:lnSpc>
                <a:spcPct val="150000"/>
              </a:lnSpc>
              <a:buClr>
                <a:schemeClr val="tx2"/>
              </a:buClr>
              <a:defRPr/>
            </a:pPr>
            <a:r>
              <a:rPr lang="es-ES" sz="1800" b="0" dirty="0">
                <a:solidFill>
                  <a:schemeClr val="tx2"/>
                </a:solidFill>
                <a:ea typeface="Cambria" panose="02040503050406030204" pitchFamily="18" charset="0"/>
                <a:cs typeface="Verdana" pitchFamily="34" charset="0"/>
              </a:rPr>
              <a:t>Support of the researchers´career path at all stages</a:t>
            </a:r>
          </a:p>
          <a:p>
            <a:pPr>
              <a:lnSpc>
                <a:spcPct val="150000"/>
              </a:lnSpc>
              <a:buClr>
                <a:schemeClr val="tx2"/>
              </a:buClr>
              <a:defRPr/>
            </a:pPr>
            <a:r>
              <a:rPr lang="es-ES" sz="1800" dirty="0">
                <a:solidFill>
                  <a:schemeClr val="tx2"/>
                </a:solidFill>
                <a:ea typeface="Cambria" panose="02040503050406030204" pitchFamily="18" charset="0"/>
                <a:cs typeface="Verdana" pitchFamily="34" charset="0"/>
              </a:rPr>
              <a:t>Mobility</a:t>
            </a:r>
            <a:r>
              <a:rPr lang="es-ES" sz="1800" b="0" dirty="0">
                <a:solidFill>
                  <a:schemeClr val="tx2"/>
                </a:solidFill>
                <a:ea typeface="Cambria" panose="02040503050406030204" pitchFamily="18" charset="0"/>
                <a:cs typeface="Verdana" pitchFamily="34" charset="0"/>
              </a:rPr>
              <a:t> is a key requirement</a:t>
            </a:r>
          </a:p>
          <a:p>
            <a:pPr>
              <a:lnSpc>
                <a:spcPct val="150000"/>
              </a:lnSpc>
              <a:buClr>
                <a:schemeClr val="tx2"/>
              </a:buClr>
              <a:defRPr/>
            </a:pPr>
            <a:r>
              <a:rPr lang="tr-TR" altLang="es-ES" dirty="0" err="1" smtClean="0">
                <a:solidFill>
                  <a:schemeClr val="tx2"/>
                </a:solidFill>
                <a:ea typeface="Cambria" panose="02040503050406030204" pitchFamily="18" charset="0"/>
                <a:cs typeface="Verdana" pitchFamily="34" charset="0"/>
              </a:rPr>
              <a:t>Secondments</a:t>
            </a:r>
            <a:r>
              <a:rPr lang="tr-TR" altLang="es-ES" b="0" dirty="0" smtClean="0">
                <a:solidFill>
                  <a:schemeClr val="tx2"/>
                </a:solidFill>
                <a:ea typeface="Cambria" panose="02040503050406030204" pitchFamily="18" charset="0"/>
                <a:cs typeface="Verdana" pitchFamily="34" charset="0"/>
              </a:rPr>
              <a:t> </a:t>
            </a:r>
            <a:r>
              <a:rPr lang="tr-TR" b="0" dirty="0" err="1" smtClean="0">
                <a:solidFill>
                  <a:schemeClr val="tx2"/>
                </a:solidFill>
                <a:ea typeface="Cambria" panose="02040503050406030204" pitchFamily="18" charset="0"/>
                <a:cs typeface="Verdana" pitchFamily="34" charset="0"/>
              </a:rPr>
              <a:t>and</a:t>
            </a:r>
            <a:r>
              <a:rPr lang="tr-TR" b="0" dirty="0" smtClean="0">
                <a:solidFill>
                  <a:schemeClr val="tx2"/>
                </a:solidFill>
                <a:ea typeface="Cambria" panose="02040503050406030204" pitchFamily="18" charset="0"/>
                <a:cs typeface="Verdana" pitchFamily="34" charset="0"/>
              </a:rPr>
              <a:t> </a:t>
            </a:r>
            <a:r>
              <a:rPr lang="tr-TR" b="0" dirty="0" err="1" smtClean="0">
                <a:solidFill>
                  <a:schemeClr val="tx2"/>
                </a:solidFill>
                <a:ea typeface="Cambria" panose="02040503050406030204" pitchFamily="18" charset="0"/>
                <a:cs typeface="Verdana" pitchFamily="34" charset="0"/>
              </a:rPr>
              <a:t>placements</a:t>
            </a:r>
            <a:endParaRPr lang="es-ES" b="0" dirty="0">
              <a:solidFill>
                <a:schemeClr val="tx2"/>
              </a:solidFill>
              <a:ea typeface="Cambria" panose="02040503050406030204" pitchFamily="18" charset="0"/>
              <a:cs typeface="Verdana" pitchFamily="34" charset="0"/>
            </a:endParaRPr>
          </a:p>
          <a:p>
            <a:pPr>
              <a:lnSpc>
                <a:spcPct val="150000"/>
              </a:lnSpc>
              <a:buClr>
                <a:schemeClr val="tx2"/>
              </a:buClr>
              <a:defRPr/>
            </a:pPr>
            <a:r>
              <a:rPr lang="es-ES" altLang="es-ES" b="0" dirty="0">
                <a:solidFill>
                  <a:schemeClr val="tx2"/>
                </a:solidFill>
                <a:ea typeface="Cambria" panose="02040503050406030204" pitchFamily="18" charset="0"/>
                <a:cs typeface="Verdana" pitchFamily="34" charset="0"/>
              </a:rPr>
              <a:t>Strong industry participation</a:t>
            </a:r>
          </a:p>
          <a:p>
            <a:pPr>
              <a:lnSpc>
                <a:spcPct val="150000"/>
              </a:lnSpc>
              <a:buClr>
                <a:schemeClr val="tx2"/>
              </a:buClr>
              <a:defRPr/>
            </a:pPr>
            <a:r>
              <a:rPr lang="en-US" dirty="0">
                <a:solidFill>
                  <a:schemeClr val="tx2"/>
                </a:solidFill>
                <a:ea typeface="Cambria" panose="02040503050406030204" pitchFamily="18" charset="0"/>
              </a:rPr>
              <a:t>‘</a:t>
            </a:r>
            <a:r>
              <a:rPr lang="en-US" dirty="0">
                <a:solidFill>
                  <a:schemeClr val="tx2"/>
                </a:solidFill>
                <a:ea typeface="Cambria" panose="02040503050406030204" pitchFamily="18" charset="0"/>
                <a:cs typeface="Verdana" pitchFamily="34" charset="0"/>
              </a:rPr>
              <a:t>HR Strategy for Researchers</a:t>
            </a:r>
            <a:r>
              <a:rPr lang="en-US" dirty="0">
                <a:solidFill>
                  <a:schemeClr val="tx2"/>
                </a:solidFill>
                <a:ea typeface="Cambria" panose="02040503050406030204" pitchFamily="18" charset="0"/>
              </a:rPr>
              <a:t>’ </a:t>
            </a:r>
            <a:r>
              <a:rPr lang="tr-TR" b="0" dirty="0">
                <a:solidFill>
                  <a:schemeClr val="tx2"/>
                </a:solidFill>
                <a:ea typeface="Cambria" panose="02040503050406030204" pitchFamily="18" charset="0"/>
              </a:rPr>
              <a:t>: </a:t>
            </a:r>
            <a:r>
              <a:rPr lang="es-ES" sz="1800" b="0" dirty="0">
                <a:solidFill>
                  <a:schemeClr val="tx2"/>
                </a:solidFill>
                <a:ea typeface="Cambria" panose="02040503050406030204" pitchFamily="18" charset="0"/>
                <a:cs typeface="Verdana" pitchFamily="34" charset="0"/>
              </a:rPr>
              <a:t>Excellent working conditions, gender balance and open recruitment</a:t>
            </a:r>
            <a:endParaRPr lang="tr-TR" sz="1800" b="0" dirty="0">
              <a:solidFill>
                <a:schemeClr val="tx2"/>
              </a:solidFill>
              <a:ea typeface="Cambria" panose="02040503050406030204" pitchFamily="18" charset="0"/>
              <a:cs typeface="Verdana" pitchFamily="34" charset="0"/>
            </a:endParaRPr>
          </a:p>
        </p:txBody>
      </p:sp>
      <p:graphicFrame>
        <p:nvGraphicFramePr>
          <p:cNvPr id="3" name="2 Diagrama"/>
          <p:cNvGraphicFramePr/>
          <p:nvPr>
            <p:extLst>
              <p:ext uri="{D42A27DB-BD31-4B8C-83A1-F6EECF244321}">
                <p14:modId xmlns:p14="http://schemas.microsoft.com/office/powerpoint/2010/main" val="490918500"/>
              </p:ext>
            </p:extLst>
          </p:nvPr>
        </p:nvGraphicFramePr>
        <p:xfrm>
          <a:off x="5652120" y="1171391"/>
          <a:ext cx="3753542" cy="28336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488382"/>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755" y="1556792"/>
            <a:ext cx="8819794" cy="913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56655" y="2852936"/>
            <a:ext cx="8784976" cy="3323987"/>
          </a:xfrm>
          <a:prstGeom prst="rect">
            <a:avLst/>
          </a:prstGeom>
        </p:spPr>
        <p:txBody>
          <a:bodyPr wrap="square">
            <a:spAutoFit/>
          </a:bodyPr>
          <a:lstStyle/>
          <a:p>
            <a:pPr marL="285750" indent="-285750">
              <a:buClr>
                <a:schemeClr val="hlink"/>
              </a:buClr>
              <a:buFontTx/>
              <a:buChar char="-"/>
            </a:pPr>
            <a:r>
              <a:rPr lang="de-DE" altLang="de-DE" dirty="0">
                <a:solidFill>
                  <a:schemeClr val="tx2"/>
                </a:solidFill>
                <a:latin typeface="Cambria" panose="02040503050406030204" pitchFamily="18" charset="0"/>
                <a:ea typeface="Cambria" panose="02040503050406030204" pitchFamily="18" charset="0"/>
                <a:sym typeface="Wingdings" panose="05000000000000000000" pitchFamily="2" charset="2"/>
              </a:rPr>
              <a:t>You propose your topic and choose one of the 8 scientific areas above</a:t>
            </a:r>
          </a:p>
          <a:p>
            <a:pPr marL="285750" indent="-285750">
              <a:buClr>
                <a:schemeClr val="hlink"/>
              </a:buClr>
              <a:buFontTx/>
              <a:buChar char="-"/>
            </a:pPr>
            <a:endParaRPr lang="de-DE" altLang="de-DE" dirty="0">
              <a:solidFill>
                <a:schemeClr val="tx2"/>
              </a:solidFill>
              <a:latin typeface="Cambria" panose="02040503050406030204" pitchFamily="18" charset="0"/>
              <a:ea typeface="Cambria" panose="02040503050406030204" pitchFamily="18" charset="0"/>
              <a:sym typeface="Wingdings" panose="05000000000000000000" pitchFamily="2" charset="2"/>
            </a:endParaRPr>
          </a:p>
          <a:p>
            <a:pPr marL="285750" indent="-285750">
              <a:buClr>
                <a:schemeClr val="hlink"/>
              </a:buClr>
              <a:buFontTx/>
              <a:buChar char="-"/>
            </a:pPr>
            <a:endParaRPr lang="de-DE" altLang="de-DE" dirty="0">
              <a:solidFill>
                <a:schemeClr val="tx2"/>
              </a:solidFill>
              <a:latin typeface="Cambria" panose="02040503050406030204" pitchFamily="18" charset="0"/>
              <a:ea typeface="Cambria" panose="02040503050406030204" pitchFamily="18" charset="0"/>
              <a:sym typeface="Wingdings" panose="05000000000000000000" pitchFamily="2" charset="2"/>
            </a:endParaRPr>
          </a:p>
          <a:p>
            <a:pPr>
              <a:buClr>
                <a:schemeClr val="hlink"/>
              </a:buClr>
            </a:pPr>
            <a:r>
              <a:rPr lang="de-DE" altLang="de-DE" b="1" dirty="0">
                <a:solidFill>
                  <a:schemeClr val="tx2"/>
                </a:solidFill>
                <a:latin typeface="Cambria" panose="02040503050406030204" pitchFamily="18" charset="0"/>
                <a:ea typeface="Cambria" panose="02040503050406030204" pitchFamily="18" charset="0"/>
                <a:sym typeface="Wingdings" panose="05000000000000000000" pitchFamily="2" charset="2"/>
              </a:rPr>
              <a:t>NOT ALL TOPICS:</a:t>
            </a:r>
          </a:p>
          <a:p>
            <a:pPr marL="342900" indent="-342900">
              <a:spcAft>
                <a:spcPts val="600"/>
              </a:spcAft>
              <a:buClr>
                <a:schemeClr val="accent1"/>
              </a:buClr>
              <a:buFont typeface="Wingdings" panose="05000000000000000000" pitchFamily="2" charset="2"/>
              <a:buChar char="v"/>
            </a:pPr>
            <a:endParaRPr lang="tr-TR" sz="1600" b="1" dirty="0" smtClean="0">
              <a:solidFill>
                <a:schemeClr val="tx2"/>
              </a:solidFill>
              <a:latin typeface="Cambria" panose="02040503050406030204" pitchFamily="18" charset="0"/>
              <a:ea typeface="Cambria" panose="02040503050406030204" pitchFamily="18" charset="0"/>
            </a:endParaRPr>
          </a:p>
          <a:p>
            <a:pPr marL="342900" indent="-342900">
              <a:spcAft>
                <a:spcPts val="600"/>
              </a:spcAft>
              <a:buClr>
                <a:schemeClr val="accent1"/>
              </a:buClr>
              <a:buFont typeface="Wingdings" panose="05000000000000000000" pitchFamily="2" charset="2"/>
              <a:buChar char="v"/>
            </a:pPr>
            <a:r>
              <a:rPr lang="de-AT" sz="1600" b="1" dirty="0" err="1" smtClean="0">
                <a:solidFill>
                  <a:schemeClr val="tx2"/>
                </a:solidFill>
                <a:latin typeface="Cambria" panose="02040503050406030204" pitchFamily="18" charset="0"/>
                <a:ea typeface="Cambria" panose="02040503050406030204" pitchFamily="18" charset="0"/>
              </a:rPr>
              <a:t>activities</a:t>
            </a:r>
            <a:r>
              <a:rPr lang="de-AT" sz="1600" b="1" dirty="0" smtClean="0">
                <a:solidFill>
                  <a:schemeClr val="tx2"/>
                </a:solidFill>
                <a:latin typeface="Cambria" panose="02040503050406030204" pitchFamily="18" charset="0"/>
                <a:ea typeface="Cambria" panose="02040503050406030204" pitchFamily="18" charset="0"/>
              </a:rPr>
              <a:t> </a:t>
            </a:r>
            <a:r>
              <a:rPr lang="de-AT" sz="1600" b="1" dirty="0">
                <a:solidFill>
                  <a:schemeClr val="tx2"/>
                </a:solidFill>
                <a:latin typeface="Cambria" panose="02040503050406030204" pitchFamily="18" charset="0"/>
                <a:ea typeface="Cambria" panose="02040503050406030204" pitchFamily="18" charset="0"/>
              </a:rPr>
              <a:t>prohibited in the EU</a:t>
            </a:r>
            <a:r>
              <a:rPr lang="de-AT" sz="1600" dirty="0">
                <a:solidFill>
                  <a:schemeClr val="tx2"/>
                </a:solidFill>
                <a:latin typeface="Cambria" panose="02040503050406030204" pitchFamily="18" charset="0"/>
                <a:ea typeface="Cambria" panose="02040503050406030204" pitchFamily="18" charset="0"/>
              </a:rPr>
              <a:t>, in particular</a:t>
            </a:r>
            <a:br>
              <a:rPr lang="de-AT" sz="1600" dirty="0">
                <a:solidFill>
                  <a:schemeClr val="tx2"/>
                </a:solidFill>
                <a:latin typeface="Cambria" panose="02040503050406030204" pitchFamily="18" charset="0"/>
                <a:ea typeface="Cambria" panose="02040503050406030204" pitchFamily="18" charset="0"/>
              </a:rPr>
            </a:br>
            <a:r>
              <a:rPr lang="de-AT" sz="1600" dirty="0">
                <a:solidFill>
                  <a:schemeClr val="tx2"/>
                </a:solidFill>
                <a:latin typeface="Cambria" panose="02040503050406030204" pitchFamily="18" charset="0"/>
                <a:ea typeface="Cambria" panose="02040503050406030204" pitchFamily="18" charset="0"/>
              </a:rPr>
              <a:t>(a) aim at human cloning for reproductive purposes; (b) intend to modify the genetic heritage of human beings which could make such changes heritable (with the exception of research relating to cancer treatment of the gonads, which may be financed), or (c) intend to create human embryos solely for the purpose of research or for the purpose of stem cell procurement, including by means of somatic cell nuclear transfer.</a:t>
            </a:r>
          </a:p>
          <a:p>
            <a:pPr marL="342900" indent="-342900">
              <a:spcAft>
                <a:spcPts val="600"/>
              </a:spcAft>
              <a:buClr>
                <a:schemeClr val="accent1"/>
              </a:buClr>
              <a:buFont typeface="Wingdings" panose="05000000000000000000" pitchFamily="2" charset="2"/>
              <a:buChar char="v"/>
            </a:pPr>
            <a:r>
              <a:rPr lang="de-AT" sz="1600" b="1" dirty="0">
                <a:solidFill>
                  <a:schemeClr val="tx2"/>
                </a:solidFill>
                <a:latin typeface="Cambria" panose="02040503050406030204" pitchFamily="18" charset="0"/>
                <a:ea typeface="Cambria" panose="02040503050406030204" pitchFamily="18" charset="0"/>
              </a:rPr>
              <a:t>dual use </a:t>
            </a:r>
            <a:r>
              <a:rPr lang="de-AT" sz="1600" dirty="0">
                <a:solidFill>
                  <a:schemeClr val="tx2"/>
                </a:solidFill>
                <a:latin typeface="Cambria" panose="02040503050406030204" pitchFamily="18" charset="0"/>
                <a:ea typeface="Cambria" panose="02040503050406030204" pitchFamily="18" charset="0"/>
              </a:rPr>
              <a:t>- exclusive focus on civil applications</a:t>
            </a:r>
          </a:p>
        </p:txBody>
      </p:sp>
      <p:sp>
        <p:nvSpPr>
          <p:cNvPr id="6" name="Titel 1"/>
          <p:cNvSpPr txBox="1">
            <a:spLocks/>
          </p:cNvSpPr>
          <p:nvPr/>
        </p:nvSpPr>
        <p:spPr>
          <a:xfrm>
            <a:off x="611560" y="459968"/>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en-GB" sz="2400" cap="small" dirty="0">
                <a:latin typeface="Cambria" panose="02040503050406030204" pitchFamily="18" charset="0"/>
                <a:ea typeface="Cambria" panose="02040503050406030204" pitchFamily="18" charset="0"/>
              </a:rPr>
              <a:t>Research </a:t>
            </a:r>
            <a:r>
              <a:rPr lang="tr-TR" sz="2400" cap="small" dirty="0" smtClean="0">
                <a:latin typeface="Cambria" panose="02040503050406030204" pitchFamily="18" charset="0"/>
                <a:ea typeface="Cambria" panose="02040503050406030204" pitchFamily="18" charset="0"/>
              </a:rPr>
              <a:t>T</a:t>
            </a:r>
            <a:r>
              <a:rPr lang="en-GB" sz="2400" cap="small" dirty="0" err="1" smtClean="0">
                <a:latin typeface="Cambria" panose="02040503050406030204" pitchFamily="18" charset="0"/>
                <a:ea typeface="Cambria" panose="02040503050406030204" pitchFamily="18" charset="0"/>
              </a:rPr>
              <a:t>opics</a:t>
            </a:r>
            <a:endParaRPr lang="de-AT"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557989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solidFill>
                <a:prstClr val="black"/>
              </a:solidFill>
              <a:latin typeface="Cambria" panose="02040503050406030204" pitchFamily="18" charset="0"/>
              <a:ea typeface="Cambria" panose="02040503050406030204" pitchFamily="18" charset="0"/>
            </a:endParaRPr>
          </a:p>
        </p:txBody>
      </p:sp>
      <p:sp>
        <p:nvSpPr>
          <p:cNvPr id="13" name="6 Marcador de número de diapositiva"/>
          <p:cNvSpPr txBox="1">
            <a:spLocks/>
          </p:cNvSpPr>
          <p:nvPr/>
        </p:nvSpPr>
        <p:spPr>
          <a:xfrm>
            <a:off x="6984978" y="6492873"/>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solidFill>
                  <a:prstClr val="black">
                    <a:tint val="75000"/>
                  </a:prstClr>
                </a:solidFill>
                <a:latin typeface="Cambria" panose="02040503050406030204" pitchFamily="18" charset="0"/>
                <a:ea typeface="Cambria" panose="02040503050406030204" pitchFamily="18" charset="0"/>
              </a:rPr>
              <a:pPr/>
              <a:t>7</a:t>
            </a:fld>
            <a:endParaRPr lang="es-ES" dirty="0">
              <a:solidFill>
                <a:prstClr val="black">
                  <a:tint val="75000"/>
                </a:prstClr>
              </a:solidFill>
              <a:latin typeface="Cambria" panose="02040503050406030204" pitchFamily="18" charset="0"/>
              <a:ea typeface="Cambria" panose="02040503050406030204" pitchFamily="18" charset="0"/>
            </a:endParaRPr>
          </a:p>
        </p:txBody>
      </p:sp>
      <p:sp>
        <p:nvSpPr>
          <p:cNvPr id="10" name="1 Título"/>
          <p:cNvSpPr>
            <a:spLocks noGrp="1"/>
          </p:cNvSpPr>
          <p:nvPr>
            <p:ph type="title" idx="4294967295"/>
          </p:nvPr>
        </p:nvSpPr>
        <p:spPr>
          <a:xfrm>
            <a:off x="616518" y="304465"/>
            <a:ext cx="8534400" cy="758825"/>
          </a:xfrm>
        </p:spPr>
        <p:txBody>
          <a:bodyPr>
            <a:normAutofit/>
          </a:bodyPr>
          <a:lstStyle/>
          <a:p>
            <a:r>
              <a:rPr lang="tr-TR" sz="2400" cap="small" dirty="0" err="1">
                <a:latin typeface="Cambria" panose="02040503050406030204" pitchFamily="18" charset="0"/>
                <a:ea typeface="Cambria" panose="02040503050406030204" pitchFamily="18" charset="0"/>
              </a:rPr>
              <a:t>Whıch</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Sector</a:t>
            </a:r>
            <a:r>
              <a:rPr lang="tr-TR" sz="2400" cap="small" dirty="0">
                <a:latin typeface="Cambria" panose="02040503050406030204" pitchFamily="18" charset="0"/>
                <a:ea typeface="Cambria" panose="02040503050406030204" pitchFamily="18" charset="0"/>
              </a:rPr>
              <a:t>?</a:t>
            </a:r>
            <a:endParaRPr lang="es-ES" sz="2400" cap="small" dirty="0">
              <a:latin typeface="Cambria" panose="02040503050406030204" pitchFamily="18" charset="0"/>
              <a:ea typeface="Cambria" panose="02040503050406030204" pitchFamily="18" charset="0"/>
            </a:endParaRPr>
          </a:p>
        </p:txBody>
      </p:sp>
      <p:sp>
        <p:nvSpPr>
          <p:cNvPr id="7" name="Rounded Rectangle 22"/>
          <p:cNvSpPr/>
          <p:nvPr/>
        </p:nvSpPr>
        <p:spPr>
          <a:xfrm>
            <a:off x="4864024" y="1334601"/>
            <a:ext cx="3959225" cy="39899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000" b="1" dirty="0">
                <a:solidFill>
                  <a:srgbClr val="004386"/>
                </a:solidFill>
                <a:latin typeface="Cambria" panose="02040503050406030204" pitchFamily="18" charset="0"/>
                <a:ea typeface="Cambria" panose="02040503050406030204" pitchFamily="18" charset="0"/>
                <a:cs typeface="Tahoma" panose="020B0604030504040204" pitchFamily="34" charset="0"/>
              </a:rPr>
              <a:t>Non-academic</a:t>
            </a:r>
            <a:endParaRPr lang="en-GB" sz="2000" b="1" dirty="0">
              <a:solidFill>
                <a:srgbClr val="004386"/>
              </a:solidFill>
              <a:latin typeface="Cambria" panose="02040503050406030204" pitchFamily="18" charset="0"/>
              <a:ea typeface="Cambria" panose="02040503050406030204" pitchFamily="18" charset="0"/>
              <a:cs typeface="Tahoma" panose="020B0604030504040204" pitchFamily="34" charset="0"/>
            </a:endParaRPr>
          </a:p>
        </p:txBody>
      </p:sp>
      <p:sp>
        <p:nvSpPr>
          <p:cNvPr id="11" name="Text Box 6"/>
          <p:cNvSpPr txBox="1">
            <a:spLocks noChangeArrowheads="1"/>
          </p:cNvSpPr>
          <p:nvPr/>
        </p:nvSpPr>
        <p:spPr bwMode="auto">
          <a:xfrm>
            <a:off x="1232578" y="5842949"/>
            <a:ext cx="6676407" cy="430887"/>
          </a:xfrm>
          <a:prstGeom prst="rect">
            <a:avLst/>
          </a:prstGeom>
          <a:ln>
            <a:noFill/>
          </a:ln>
          <a:extLst/>
        </p:spPr>
        <p:style>
          <a:lnRef idx="2">
            <a:schemeClr val="accent2"/>
          </a:lnRef>
          <a:fillRef idx="1">
            <a:schemeClr val="lt1"/>
          </a:fillRef>
          <a:effectRef idx="0">
            <a:schemeClr val="accent2"/>
          </a:effectRef>
          <a:fontRef idx="minor">
            <a:schemeClr val="dk1"/>
          </a:fontRef>
        </p:style>
        <p:txBody>
          <a:bodyPr wrap="square" lIns="0" tIns="0" rIns="0" bIns="0" anchor="ctr">
            <a:spAutoFit/>
          </a:bodyPr>
          <a:lstStyle>
            <a:lvl1pPr marL="450850" indent="-450850" defTabSz="449263">
              <a:defRPr sz="2400">
                <a:solidFill>
                  <a:srgbClr val="0F5494"/>
                </a:solidFill>
                <a:latin typeface="Tahoma" pitchFamily="34" charset="0"/>
                <a:ea typeface="ＭＳ Ｐゴシック" pitchFamily="34" charset="-128"/>
              </a:defRPr>
            </a:lvl1pPr>
            <a:lvl2pPr marL="742950" indent="-285750" defTabSz="449263">
              <a:defRPr sz="2400">
                <a:solidFill>
                  <a:srgbClr val="0F5494"/>
                </a:solidFill>
                <a:latin typeface="Tahoma" pitchFamily="34" charset="0"/>
                <a:ea typeface="ＭＳ Ｐゴシック" pitchFamily="34" charset="-128"/>
              </a:defRPr>
            </a:lvl2pPr>
            <a:lvl3pPr marL="1143000" indent="-228600" defTabSz="449263">
              <a:defRPr sz="2400">
                <a:solidFill>
                  <a:srgbClr val="0F5494"/>
                </a:solidFill>
                <a:latin typeface="Tahoma" pitchFamily="34" charset="0"/>
                <a:ea typeface="ＭＳ Ｐゴシック" pitchFamily="34" charset="-128"/>
              </a:defRPr>
            </a:lvl3pPr>
            <a:lvl4pPr marL="1600200" indent="-228600" defTabSz="449263">
              <a:defRPr sz="2400">
                <a:solidFill>
                  <a:srgbClr val="0F5494"/>
                </a:solidFill>
                <a:latin typeface="Tahoma" pitchFamily="34" charset="0"/>
                <a:ea typeface="ＭＳ Ｐゴシック" pitchFamily="34" charset="-128"/>
              </a:defRPr>
            </a:lvl4pPr>
            <a:lvl5pPr marL="2054225" indent="-450850" defTabSz="449263">
              <a:defRPr sz="2400">
                <a:solidFill>
                  <a:srgbClr val="0F5494"/>
                </a:solidFill>
                <a:latin typeface="Tahoma" pitchFamily="34" charset="0"/>
                <a:ea typeface="ＭＳ Ｐゴシック" pitchFamily="34" charset="-128"/>
              </a:defRPr>
            </a:lvl5pPr>
            <a:lvl6pPr marL="2511425" indent="-450850" algn="ctr" defTabSz="449263" eaLnBrk="0" fontAlgn="base" hangingPunct="0">
              <a:spcBef>
                <a:spcPct val="0"/>
              </a:spcBef>
              <a:spcAft>
                <a:spcPct val="0"/>
              </a:spcAft>
              <a:defRPr sz="2400">
                <a:solidFill>
                  <a:srgbClr val="0F5494"/>
                </a:solidFill>
                <a:latin typeface="Tahoma" pitchFamily="34" charset="0"/>
                <a:ea typeface="ＭＳ Ｐゴシック" pitchFamily="34" charset="-128"/>
              </a:defRPr>
            </a:lvl6pPr>
            <a:lvl7pPr marL="2968625" indent="-450850" algn="ctr" defTabSz="449263" eaLnBrk="0" fontAlgn="base" hangingPunct="0">
              <a:spcBef>
                <a:spcPct val="0"/>
              </a:spcBef>
              <a:spcAft>
                <a:spcPct val="0"/>
              </a:spcAft>
              <a:defRPr sz="2400">
                <a:solidFill>
                  <a:srgbClr val="0F5494"/>
                </a:solidFill>
                <a:latin typeface="Tahoma" pitchFamily="34" charset="0"/>
                <a:ea typeface="ＭＳ Ｐゴシック" pitchFamily="34" charset="-128"/>
              </a:defRPr>
            </a:lvl7pPr>
            <a:lvl8pPr marL="3425825" indent="-450850" algn="ctr" defTabSz="449263" eaLnBrk="0" fontAlgn="base" hangingPunct="0">
              <a:spcBef>
                <a:spcPct val="0"/>
              </a:spcBef>
              <a:spcAft>
                <a:spcPct val="0"/>
              </a:spcAft>
              <a:defRPr sz="2400">
                <a:solidFill>
                  <a:srgbClr val="0F5494"/>
                </a:solidFill>
                <a:latin typeface="Tahoma" pitchFamily="34" charset="0"/>
                <a:ea typeface="ＭＳ Ｐゴシック" pitchFamily="34" charset="-128"/>
              </a:defRPr>
            </a:lvl8pPr>
            <a:lvl9pPr marL="3883025" indent="-450850" algn="ctr" defTabSz="449263" eaLnBrk="0" fontAlgn="base" hangingPunct="0">
              <a:spcBef>
                <a:spcPct val="0"/>
              </a:spcBef>
              <a:spcAft>
                <a:spcPct val="0"/>
              </a:spcAft>
              <a:defRPr sz="2400">
                <a:solidFill>
                  <a:srgbClr val="0F5494"/>
                </a:solidFill>
                <a:latin typeface="Tahoma" pitchFamily="34" charset="0"/>
                <a:ea typeface="ＭＳ Ｐゴシック" pitchFamily="34" charset="-128"/>
              </a:defRPr>
            </a:lvl9pPr>
          </a:lstStyle>
          <a:p>
            <a:pPr marL="0" indent="0" algn="ctr">
              <a:buClr>
                <a:srgbClr val="008000"/>
              </a:buClr>
              <a:defRPr/>
            </a:pPr>
            <a:r>
              <a:rPr lang="en-GB" sz="1400" b="1" u="sng" dirty="0">
                <a:solidFill>
                  <a:srgbClr val="004386"/>
                </a:solidFill>
                <a:latin typeface="Cambria" panose="02040503050406030204" pitchFamily="18" charset="0"/>
                <a:ea typeface="Cambria" panose="02040503050406030204" pitchFamily="18" charset="0"/>
                <a:cs typeface="Tahoma" pitchFamily="34" charset="0"/>
              </a:rPr>
              <a:t>EU Validation Services ultimately determine the sector of each participating organisation</a:t>
            </a:r>
          </a:p>
        </p:txBody>
      </p:sp>
      <p:sp>
        <p:nvSpPr>
          <p:cNvPr id="12" name="Rounded Rectangle 15"/>
          <p:cNvSpPr/>
          <p:nvPr/>
        </p:nvSpPr>
        <p:spPr>
          <a:xfrm>
            <a:off x="324792" y="1334601"/>
            <a:ext cx="3959225" cy="38576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000" b="1" dirty="0">
                <a:solidFill>
                  <a:srgbClr val="004386"/>
                </a:solidFill>
                <a:latin typeface="Cambria" panose="02040503050406030204" pitchFamily="18" charset="0"/>
                <a:ea typeface="Cambria" panose="02040503050406030204" pitchFamily="18" charset="0"/>
                <a:cs typeface="Tahoma" panose="020B0604030504040204" pitchFamily="34" charset="0"/>
              </a:rPr>
              <a:t>Academic</a:t>
            </a:r>
            <a:endParaRPr lang="en-GB" sz="2000" b="1" dirty="0">
              <a:solidFill>
                <a:srgbClr val="004386"/>
              </a:solidFill>
              <a:latin typeface="Cambria" panose="02040503050406030204" pitchFamily="18" charset="0"/>
              <a:ea typeface="Cambria" panose="02040503050406030204" pitchFamily="18" charset="0"/>
              <a:cs typeface="Tahoma" panose="020B0604030504040204" pitchFamily="34" charset="0"/>
            </a:endParaRPr>
          </a:p>
        </p:txBody>
      </p:sp>
      <p:sp>
        <p:nvSpPr>
          <p:cNvPr id="14" name="Rectangle 18"/>
          <p:cNvSpPr>
            <a:spLocks noChangeArrowheads="1"/>
          </p:cNvSpPr>
          <p:nvPr/>
        </p:nvSpPr>
        <p:spPr bwMode="auto">
          <a:xfrm>
            <a:off x="540691" y="2222123"/>
            <a:ext cx="352742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spcAft>
                <a:spcPts val="1800"/>
              </a:spcAft>
              <a:buClr>
                <a:srgbClr val="008000"/>
              </a:buClr>
            </a:pPr>
            <a:r>
              <a:rPr lang="en-GB" altLang="en-US" sz="1800" i="0" dirty="0">
                <a:solidFill>
                  <a:srgbClr val="004386"/>
                </a:solidFill>
                <a:latin typeface="Cambria" panose="02040503050406030204" pitchFamily="18" charset="0"/>
                <a:ea typeface="Cambria" panose="02040503050406030204" pitchFamily="18" charset="0"/>
                <a:cs typeface="Tahoma" pitchFamily="34" charset="0"/>
              </a:rPr>
              <a:t>Public or private </a:t>
            </a:r>
            <a:r>
              <a:rPr lang="en-GB" altLang="en-US" sz="1800" b="1" i="0" dirty="0">
                <a:solidFill>
                  <a:srgbClr val="004386"/>
                </a:solidFill>
                <a:latin typeface="Cambria" panose="02040503050406030204" pitchFamily="18" charset="0"/>
                <a:ea typeface="Cambria" panose="02040503050406030204" pitchFamily="18" charset="0"/>
                <a:cs typeface="Tahoma" pitchFamily="34" charset="0"/>
              </a:rPr>
              <a:t>Higher Education establishment</a:t>
            </a:r>
            <a:r>
              <a:rPr lang="en-GB" altLang="en-US" sz="1800" i="0" dirty="0">
                <a:solidFill>
                  <a:srgbClr val="004386"/>
                </a:solidFill>
                <a:latin typeface="Cambria" panose="02040503050406030204" pitchFamily="18" charset="0"/>
                <a:ea typeface="Cambria" panose="02040503050406030204" pitchFamily="18" charset="0"/>
                <a:cs typeface="Tahoma" pitchFamily="34" charset="0"/>
              </a:rPr>
              <a:t> awarding academic degrees</a:t>
            </a:r>
          </a:p>
          <a:p>
            <a:pPr algn="ctr" eaLnBrk="1" hangingPunct="1">
              <a:spcBef>
                <a:spcPct val="0"/>
              </a:spcBef>
              <a:spcAft>
                <a:spcPts val="1800"/>
              </a:spcAft>
              <a:buClr>
                <a:srgbClr val="008000"/>
              </a:buClr>
            </a:pPr>
            <a:r>
              <a:rPr lang="en-GB" altLang="en-US" sz="1800" i="0" dirty="0">
                <a:solidFill>
                  <a:srgbClr val="004386"/>
                </a:solidFill>
                <a:latin typeface="Cambria" panose="02040503050406030204" pitchFamily="18" charset="0"/>
                <a:ea typeface="Cambria" panose="02040503050406030204" pitchFamily="18" charset="0"/>
                <a:cs typeface="Tahoma" pitchFamily="34" charset="0"/>
              </a:rPr>
              <a:t>Public or private </a:t>
            </a:r>
            <a:r>
              <a:rPr lang="en-GB" altLang="en-US" sz="1800" b="1" i="0" dirty="0">
                <a:solidFill>
                  <a:srgbClr val="004386"/>
                </a:solidFill>
                <a:latin typeface="Cambria" panose="02040503050406030204" pitchFamily="18" charset="0"/>
                <a:ea typeface="Cambria" panose="02040503050406030204" pitchFamily="18" charset="0"/>
                <a:cs typeface="Tahoma" pitchFamily="34" charset="0"/>
              </a:rPr>
              <a:t>non-profit research organisations</a:t>
            </a:r>
          </a:p>
          <a:p>
            <a:pPr algn="ctr" eaLnBrk="1" hangingPunct="1">
              <a:spcBef>
                <a:spcPct val="0"/>
              </a:spcBef>
              <a:spcAft>
                <a:spcPts val="1800"/>
              </a:spcAft>
              <a:buClr>
                <a:srgbClr val="008000"/>
              </a:buClr>
            </a:pPr>
            <a:r>
              <a:rPr lang="en-GB" altLang="en-US" sz="1800" i="0" dirty="0">
                <a:solidFill>
                  <a:srgbClr val="004386"/>
                </a:solidFill>
                <a:latin typeface="Cambria" panose="02040503050406030204" pitchFamily="18" charset="0"/>
                <a:ea typeface="Cambria" panose="02040503050406030204" pitchFamily="18" charset="0"/>
                <a:cs typeface="Tahoma" pitchFamily="34" charset="0"/>
              </a:rPr>
              <a:t>International </a:t>
            </a:r>
            <a:r>
              <a:rPr lang="en-GB" altLang="en-US" sz="1800" b="1" i="0" dirty="0">
                <a:solidFill>
                  <a:srgbClr val="004386"/>
                </a:solidFill>
                <a:latin typeface="Cambria" panose="02040503050406030204" pitchFamily="18" charset="0"/>
                <a:ea typeface="Cambria" panose="02040503050406030204" pitchFamily="18" charset="0"/>
                <a:cs typeface="Tahoma" pitchFamily="34" charset="0"/>
              </a:rPr>
              <a:t>European interest </a:t>
            </a:r>
            <a:r>
              <a:rPr lang="en-GB" altLang="en-US" sz="1800" i="0" dirty="0">
                <a:solidFill>
                  <a:srgbClr val="004386"/>
                </a:solidFill>
                <a:latin typeface="Cambria" panose="02040503050406030204" pitchFamily="18" charset="0"/>
                <a:ea typeface="Cambria" panose="02040503050406030204" pitchFamily="18" charset="0"/>
                <a:cs typeface="Tahoma" pitchFamily="34" charset="0"/>
              </a:rPr>
              <a:t>organisations</a:t>
            </a:r>
          </a:p>
        </p:txBody>
      </p:sp>
      <p:sp>
        <p:nvSpPr>
          <p:cNvPr id="15" name="Oval 14"/>
          <p:cNvSpPr/>
          <p:nvPr/>
        </p:nvSpPr>
        <p:spPr>
          <a:xfrm>
            <a:off x="5169901" y="4819477"/>
            <a:ext cx="1116000" cy="684000"/>
          </a:xfrm>
          <a:prstGeom prst="ellipse">
            <a:avLst/>
          </a:prstGeom>
          <a:solidFill>
            <a:schemeClr val="accent6">
              <a:lumMod val="40000"/>
              <a:lumOff val="60000"/>
            </a:schemeClr>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1100" b="1" dirty="0">
                <a:solidFill>
                  <a:srgbClr val="343434"/>
                </a:solidFill>
                <a:latin typeface="Cambria" panose="02040503050406030204" pitchFamily="18" charset="0"/>
                <a:ea typeface="Cambria" panose="02040503050406030204" pitchFamily="18" charset="0"/>
                <a:cs typeface="Tahoma" panose="020B0604030504040204" pitchFamily="34" charset="0"/>
              </a:rPr>
              <a:t>Industry</a:t>
            </a:r>
            <a:endParaRPr lang="en-GB" sz="110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16" name="Oval 15"/>
          <p:cNvSpPr/>
          <p:nvPr/>
        </p:nvSpPr>
        <p:spPr>
          <a:xfrm>
            <a:off x="6285901" y="4819477"/>
            <a:ext cx="1116000" cy="684000"/>
          </a:xfrm>
          <a:prstGeom prst="ellipse">
            <a:avLst/>
          </a:prstGeom>
          <a:solidFill>
            <a:schemeClr val="accent5">
              <a:lumMod val="40000"/>
              <a:lumOff val="60000"/>
            </a:schemeClr>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1100" b="1" dirty="0">
                <a:solidFill>
                  <a:srgbClr val="343434"/>
                </a:solidFill>
                <a:latin typeface="Cambria" panose="02040503050406030204" pitchFamily="18" charset="0"/>
                <a:ea typeface="Cambria" panose="02040503050406030204" pitchFamily="18" charset="0"/>
                <a:cs typeface="Tahoma" panose="020B0604030504040204" pitchFamily="34" charset="0"/>
              </a:rPr>
              <a:t>SMEs</a:t>
            </a:r>
            <a:endParaRPr lang="en-GB" sz="110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17" name="Rectangle 1"/>
          <p:cNvSpPr>
            <a:spLocks noChangeArrowheads="1"/>
          </p:cNvSpPr>
          <p:nvPr/>
        </p:nvSpPr>
        <p:spPr bwMode="auto">
          <a:xfrm>
            <a:off x="5079130" y="2612295"/>
            <a:ext cx="3529012"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spcAft>
                <a:spcPts val="1800"/>
              </a:spcAft>
              <a:buClr>
                <a:srgbClr val="008000"/>
              </a:buClr>
            </a:pPr>
            <a:r>
              <a:rPr lang="en-GB" altLang="en-US" sz="2000" b="1" i="0" dirty="0">
                <a:solidFill>
                  <a:schemeClr val="accent6"/>
                </a:solidFill>
                <a:latin typeface="Cambria" panose="02040503050406030204" pitchFamily="18" charset="0"/>
                <a:ea typeface="Cambria" panose="02040503050406030204" pitchFamily="18" charset="0"/>
                <a:cs typeface="Tahoma" pitchFamily="34" charset="0"/>
              </a:rPr>
              <a:t>Broad definition</a:t>
            </a:r>
            <a:r>
              <a:rPr lang="en-GB" altLang="en-US" sz="2000" i="0" dirty="0">
                <a:solidFill>
                  <a:schemeClr val="accent6"/>
                </a:solidFill>
                <a:latin typeface="Cambria" panose="02040503050406030204" pitchFamily="18" charset="0"/>
                <a:ea typeface="Cambria" panose="02040503050406030204" pitchFamily="18" charset="0"/>
                <a:cs typeface="Tahoma" pitchFamily="34" charset="0"/>
              </a:rPr>
              <a:t>: </a:t>
            </a:r>
          </a:p>
          <a:p>
            <a:pPr algn="ctr" eaLnBrk="1" hangingPunct="1">
              <a:spcBef>
                <a:spcPct val="0"/>
              </a:spcBef>
              <a:spcAft>
                <a:spcPts val="1800"/>
              </a:spcAft>
              <a:buClr>
                <a:srgbClr val="008000"/>
              </a:buClr>
            </a:pPr>
            <a:r>
              <a:rPr lang="en-GB" altLang="en-US" sz="2000" i="0" dirty="0">
                <a:solidFill>
                  <a:srgbClr val="004386"/>
                </a:solidFill>
                <a:latin typeface="Cambria" panose="02040503050406030204" pitchFamily="18" charset="0"/>
                <a:ea typeface="Cambria" panose="02040503050406030204" pitchFamily="18" charset="0"/>
                <a:cs typeface="Tahoma" pitchFamily="34" charset="0"/>
              </a:rPr>
              <a:t>Any socio-economic actor not included in the academic sector definition</a:t>
            </a:r>
          </a:p>
        </p:txBody>
      </p:sp>
      <p:sp>
        <p:nvSpPr>
          <p:cNvPr id="18" name="Oval 17"/>
          <p:cNvSpPr/>
          <p:nvPr/>
        </p:nvSpPr>
        <p:spPr>
          <a:xfrm>
            <a:off x="7396103" y="4819477"/>
            <a:ext cx="1116000" cy="684000"/>
          </a:xfrm>
          <a:prstGeom prst="ellipse">
            <a:avLst/>
          </a:prstGeom>
          <a:solidFill>
            <a:schemeClr val="bg1">
              <a:lumMod val="85000"/>
            </a:schemeClr>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900" b="1" dirty="0">
                <a:solidFill>
                  <a:srgbClr val="343434"/>
                </a:solidFill>
                <a:latin typeface="Cambria" panose="02040503050406030204" pitchFamily="18" charset="0"/>
                <a:ea typeface="Cambria" panose="02040503050406030204" pitchFamily="18" charset="0"/>
                <a:cs typeface="Tahoma" panose="020B0604030504040204" pitchFamily="34" charset="0"/>
              </a:rPr>
              <a:t>Other socio-economic actors</a:t>
            </a:r>
            <a:endParaRPr lang="en-GB" sz="90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19" name="Oval 18"/>
          <p:cNvSpPr/>
          <p:nvPr/>
        </p:nvSpPr>
        <p:spPr>
          <a:xfrm>
            <a:off x="630404" y="4819478"/>
            <a:ext cx="1116000" cy="684000"/>
          </a:xfrm>
          <a:prstGeom prst="ellipse">
            <a:avLst/>
          </a:prstGeom>
          <a:solidFill>
            <a:schemeClr val="accent2">
              <a:lumMod val="40000"/>
              <a:lumOff val="60000"/>
            </a:schemeClr>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950" b="1" dirty="0">
                <a:solidFill>
                  <a:srgbClr val="343434"/>
                </a:solidFill>
                <a:latin typeface="Cambria" panose="02040503050406030204" pitchFamily="18" charset="0"/>
                <a:ea typeface="Cambria" panose="02040503050406030204" pitchFamily="18" charset="0"/>
                <a:cs typeface="Tahoma" panose="020B0604030504040204" pitchFamily="34" charset="0"/>
              </a:rPr>
              <a:t>Universities</a:t>
            </a:r>
            <a:endParaRPr lang="en-GB" sz="95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20" name="Oval 19"/>
          <p:cNvSpPr/>
          <p:nvPr/>
        </p:nvSpPr>
        <p:spPr>
          <a:xfrm>
            <a:off x="2869597" y="4819478"/>
            <a:ext cx="1116000" cy="684000"/>
          </a:xfrm>
          <a:prstGeom prst="ellipse">
            <a:avLst/>
          </a:prstGeom>
          <a:solidFill>
            <a:srgbClr val="B9CDE5"/>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1100" b="1" dirty="0">
                <a:solidFill>
                  <a:srgbClr val="343434"/>
                </a:solidFill>
                <a:latin typeface="Cambria" panose="02040503050406030204" pitchFamily="18" charset="0"/>
                <a:ea typeface="Cambria" panose="02040503050406030204" pitchFamily="18" charset="0"/>
                <a:cs typeface="Tahoma" panose="020B0604030504040204" pitchFamily="34" charset="0"/>
              </a:rPr>
              <a:t>IEIOs</a:t>
            </a:r>
            <a:endParaRPr lang="en-GB" sz="110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21" name="Oval 20"/>
          <p:cNvSpPr/>
          <p:nvPr/>
        </p:nvSpPr>
        <p:spPr>
          <a:xfrm>
            <a:off x="1746404" y="4819478"/>
            <a:ext cx="1116000" cy="684000"/>
          </a:xfrm>
          <a:prstGeom prst="ellipse">
            <a:avLst/>
          </a:prstGeom>
          <a:solidFill>
            <a:srgbClr val="FFF1B7"/>
          </a:solidFill>
          <a:scene3d>
            <a:camera prst="orthographicFront"/>
            <a:lightRig rig="sof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US" sz="1000" b="1" dirty="0">
                <a:solidFill>
                  <a:srgbClr val="343434"/>
                </a:solidFill>
                <a:latin typeface="Cambria" panose="02040503050406030204" pitchFamily="18" charset="0"/>
                <a:ea typeface="Cambria" panose="02040503050406030204" pitchFamily="18" charset="0"/>
                <a:cs typeface="Tahoma" panose="020B0604030504040204" pitchFamily="34" charset="0"/>
              </a:rPr>
              <a:t>Non-profit research</a:t>
            </a:r>
          </a:p>
          <a:p>
            <a:pPr algn="ctr">
              <a:defRPr/>
            </a:pPr>
            <a:r>
              <a:rPr lang="en-US" sz="1000" b="1" dirty="0">
                <a:solidFill>
                  <a:srgbClr val="343434"/>
                </a:solidFill>
                <a:latin typeface="Cambria" panose="02040503050406030204" pitchFamily="18" charset="0"/>
                <a:ea typeface="Cambria" panose="02040503050406030204" pitchFamily="18" charset="0"/>
                <a:cs typeface="Tahoma" panose="020B0604030504040204" pitchFamily="34" charset="0"/>
              </a:rPr>
              <a:t>institutes</a:t>
            </a:r>
            <a:endParaRPr lang="en-GB" sz="1000" b="1" dirty="0">
              <a:solidFill>
                <a:srgbClr val="343434"/>
              </a:solidFill>
              <a:latin typeface="Cambria" panose="02040503050406030204" pitchFamily="18" charset="0"/>
              <a:ea typeface="Cambria" panose="02040503050406030204" pitchFamily="18" charset="0"/>
              <a:cs typeface="Tahoma" panose="020B0604030504040204" pitchFamily="34" charset="0"/>
            </a:endParaRPr>
          </a:p>
        </p:txBody>
      </p:sp>
      <p:sp>
        <p:nvSpPr>
          <p:cNvPr id="2" name="Metin kutusu 1"/>
          <p:cNvSpPr txBox="1"/>
          <p:nvPr/>
        </p:nvSpPr>
        <p:spPr>
          <a:xfrm>
            <a:off x="472824" y="6320083"/>
            <a:ext cx="3095080" cy="246221"/>
          </a:xfrm>
          <a:prstGeom prst="rect">
            <a:avLst/>
          </a:prstGeom>
          <a:noFill/>
        </p:spPr>
        <p:txBody>
          <a:bodyPr wrap="square" rtlCol="0">
            <a:spAutoFit/>
          </a:bodyPr>
          <a:lstStyle/>
          <a:p>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prepared</a:t>
            </a:r>
            <a:r>
              <a:rPr lang="tr-TR" sz="1000" dirty="0" smtClean="0">
                <a:latin typeface="Cambria" panose="02040503050406030204" pitchFamily="18" charset="0"/>
                <a:ea typeface="Cambria" panose="02040503050406030204" pitchFamily="18" charset="0"/>
              </a:rPr>
              <a:t> </a:t>
            </a:r>
            <a:r>
              <a:rPr lang="tr-TR" sz="1000" dirty="0" err="1" smtClean="0">
                <a:latin typeface="Cambria" panose="02040503050406030204" pitchFamily="18" charset="0"/>
                <a:ea typeface="Cambria" panose="02040503050406030204" pitchFamily="18" charset="0"/>
              </a:rPr>
              <a:t>by</a:t>
            </a:r>
            <a:r>
              <a:rPr lang="tr-TR" sz="1000" dirty="0" smtClean="0">
                <a:latin typeface="Cambria" panose="02040503050406030204" pitchFamily="18" charset="0"/>
                <a:ea typeface="Cambria" panose="02040503050406030204" pitchFamily="18" charset="0"/>
              </a:rPr>
              <a:t> EC</a:t>
            </a:r>
            <a:endParaRPr lang="tr-TR" sz="1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1333202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6 Marcador de número de diapositiva"/>
          <p:cNvSpPr txBox="1">
            <a:spLocks/>
          </p:cNvSpPr>
          <p:nvPr/>
        </p:nvSpPr>
        <p:spPr>
          <a:xfrm>
            <a:off x="6984978" y="6492873"/>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solidFill>
                  <a:prstClr val="black">
                    <a:tint val="75000"/>
                  </a:prstClr>
                </a:solidFill>
                <a:latin typeface="Cambria" panose="02040503050406030204" pitchFamily="18" charset="0"/>
                <a:ea typeface="Cambria" panose="02040503050406030204" pitchFamily="18" charset="0"/>
              </a:rPr>
              <a:pPr/>
              <a:t>8</a:t>
            </a:fld>
            <a:endParaRPr lang="es-ES" dirty="0">
              <a:solidFill>
                <a:prstClr val="black">
                  <a:tint val="75000"/>
                </a:prstClr>
              </a:solidFill>
              <a:latin typeface="Cambria" panose="02040503050406030204" pitchFamily="18" charset="0"/>
              <a:ea typeface="Cambria" panose="02040503050406030204" pitchFamily="18" charset="0"/>
            </a:endParaRPr>
          </a:p>
        </p:txBody>
      </p:sp>
      <p:sp>
        <p:nvSpPr>
          <p:cNvPr id="10" name="1 Título"/>
          <p:cNvSpPr>
            <a:spLocks noGrp="1"/>
          </p:cNvSpPr>
          <p:nvPr>
            <p:ph type="title" idx="4294967295"/>
          </p:nvPr>
        </p:nvSpPr>
        <p:spPr>
          <a:xfrm>
            <a:off x="556066" y="228146"/>
            <a:ext cx="8534400" cy="758825"/>
          </a:xfrm>
        </p:spPr>
        <p:txBody>
          <a:bodyPr>
            <a:normAutofit/>
          </a:bodyPr>
          <a:lstStyle/>
          <a:p>
            <a:r>
              <a:rPr lang="tr-TR" sz="2400" cap="small" dirty="0" err="1">
                <a:latin typeface="Cambria" panose="02040503050406030204" pitchFamily="18" charset="0"/>
                <a:ea typeface="Cambria" panose="02040503050406030204" pitchFamily="18" charset="0"/>
              </a:rPr>
              <a:t>Postdoctoral</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Fellowshıps</a:t>
            </a:r>
            <a:r>
              <a:rPr lang="tr-TR" sz="2400" cap="small" dirty="0">
                <a:latin typeface="Cambria" panose="02040503050406030204" pitchFamily="18" charset="0"/>
                <a:ea typeface="Cambria" panose="02040503050406030204" pitchFamily="18" charset="0"/>
              </a:rPr>
              <a:t>: </a:t>
            </a:r>
            <a:r>
              <a:rPr lang="tr-TR" sz="2400" cap="small" dirty="0" err="1">
                <a:latin typeface="Cambria" panose="02040503050406030204" pitchFamily="18" charset="0"/>
                <a:ea typeface="Cambria" panose="02040503050406030204" pitchFamily="18" charset="0"/>
              </a:rPr>
              <a:t>Maın</a:t>
            </a:r>
            <a:r>
              <a:rPr lang="tr-TR" sz="2400" cap="small" dirty="0">
                <a:latin typeface="Cambria" panose="02040503050406030204" pitchFamily="18" charset="0"/>
                <a:ea typeface="Cambria" panose="02040503050406030204" pitchFamily="18" charset="0"/>
              </a:rPr>
              <a:t> Components</a:t>
            </a:r>
            <a:endParaRPr lang="es-ES" sz="2400" cap="small" dirty="0">
              <a:latin typeface="Cambria" panose="02040503050406030204" pitchFamily="18" charset="0"/>
              <a:ea typeface="Cambria" panose="02040503050406030204" pitchFamily="18" charset="0"/>
            </a:endParaRPr>
          </a:p>
        </p:txBody>
      </p:sp>
      <p:grpSp>
        <p:nvGrpSpPr>
          <p:cNvPr id="6" name="Grup 5"/>
          <p:cNvGrpSpPr/>
          <p:nvPr/>
        </p:nvGrpSpPr>
        <p:grpSpPr>
          <a:xfrm>
            <a:off x="107504" y="2351358"/>
            <a:ext cx="3888432" cy="3597922"/>
            <a:chOff x="107504" y="1124744"/>
            <a:chExt cx="4249149" cy="3703442"/>
          </a:xfrm>
        </p:grpSpPr>
        <p:graphicFrame>
          <p:nvGraphicFramePr>
            <p:cNvPr id="11" name="Diagrama 2"/>
            <p:cNvGraphicFramePr/>
            <p:nvPr>
              <p:extLst>
                <p:ext uri="{D42A27DB-BD31-4B8C-83A1-F6EECF244321}">
                  <p14:modId xmlns:p14="http://schemas.microsoft.com/office/powerpoint/2010/main" val="2378569642"/>
                </p:ext>
              </p:extLst>
            </p:nvPr>
          </p:nvGraphicFramePr>
          <p:xfrm>
            <a:off x="107504" y="1124744"/>
            <a:ext cx="4249149" cy="3703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18 Grupo"/>
            <p:cNvGrpSpPr/>
            <p:nvPr/>
          </p:nvGrpSpPr>
          <p:grpSpPr>
            <a:xfrm>
              <a:off x="718661" y="2444552"/>
              <a:ext cx="1106328" cy="892181"/>
              <a:chOff x="1248020" y="254185"/>
              <a:chExt cx="799015" cy="769159"/>
            </a:xfrm>
          </p:grpSpPr>
          <p:sp>
            <p:nvSpPr>
              <p:cNvPr id="14" name="19 Elipse"/>
              <p:cNvSpPr/>
              <p:nvPr/>
            </p:nvSpPr>
            <p:spPr>
              <a:xfrm>
                <a:off x="1248020" y="254185"/>
                <a:ext cx="799015" cy="769159"/>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Elipse 4"/>
              <p:cNvSpPr/>
              <p:nvPr/>
            </p:nvSpPr>
            <p:spPr>
              <a:xfrm>
                <a:off x="1318100" y="366826"/>
                <a:ext cx="611922" cy="5438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lang="tr-TR" sz="900" kern="1200" dirty="0" smtClean="0">
                    <a:latin typeface="Cambria" panose="02040503050406030204" pitchFamily="18" charset="0"/>
                    <a:ea typeface="Cambria" panose="02040503050406030204" pitchFamily="18" charset="0"/>
                  </a:rPr>
                  <a:t>ASSOCIATED</a:t>
                </a:r>
                <a:r>
                  <a:rPr lang="en-GB" sz="900" kern="1200" dirty="0" smtClean="0">
                    <a:latin typeface="Cambria" panose="02040503050406030204" pitchFamily="18" charset="0"/>
                    <a:ea typeface="Cambria" panose="02040503050406030204" pitchFamily="18" charset="0"/>
                  </a:rPr>
                  <a:t> </a:t>
                </a:r>
                <a:r>
                  <a:rPr lang="tr-TR" sz="900" kern="1200" dirty="0" smtClean="0">
                    <a:latin typeface="Cambria" panose="02040503050406030204" pitchFamily="18" charset="0"/>
                    <a:ea typeface="Cambria" panose="02040503050406030204" pitchFamily="18" charset="0"/>
                  </a:rPr>
                  <a:t>PARTNER</a:t>
                </a:r>
                <a:endParaRPr lang="en-GB" sz="900" kern="1200" dirty="0">
                  <a:latin typeface="Cambria" panose="02040503050406030204" pitchFamily="18" charset="0"/>
                  <a:ea typeface="Cambria" panose="02040503050406030204" pitchFamily="18" charset="0"/>
                </a:endParaRPr>
              </a:p>
            </p:txBody>
          </p:sp>
        </p:grpSp>
      </p:grpSp>
      <p:sp>
        <p:nvSpPr>
          <p:cNvPr id="16" name="Rounded Rectangle 5"/>
          <p:cNvSpPr/>
          <p:nvPr/>
        </p:nvSpPr>
        <p:spPr>
          <a:xfrm>
            <a:off x="4705714" y="1063125"/>
            <a:ext cx="4258139" cy="513728"/>
          </a:xfrm>
          <a:prstGeom prst="roundRect">
            <a:avLst/>
          </a:prstGeom>
          <a:noFill/>
          <a:ln cap="sq">
            <a:solidFill>
              <a:schemeClr val="accent6">
                <a:lumMod val="40000"/>
                <a:lumOff val="60000"/>
                <a:alpha val="0"/>
              </a:schemeClr>
            </a:solidFill>
            <a:miter lim="800000"/>
          </a:ln>
          <a:effectLst/>
        </p:spPr>
        <p:txBody>
          <a:bodyPr wrap="square" lIns="144000" tIns="108000" rIns="72000" bIns="108000">
            <a:spAutoFit/>
            <a:sp3d extrusionH="57150" prstMaterial="matte">
              <a:bevelT w="12700" h="12700"/>
            </a:sp3d>
          </a:bodyPr>
          <a:lstStyle/>
          <a:p>
            <a:pPr marL="285750" indent="-285750">
              <a:buFont typeface="Wingdings" panose="05000000000000000000" pitchFamily="2" charset="2"/>
              <a:buChar char="v"/>
            </a:pPr>
            <a:endParaRPr lang="en-GB" altLang="en-US" sz="1600" dirty="0">
              <a:solidFill>
                <a:schemeClr val="accent6"/>
              </a:solidFill>
              <a:latin typeface="Cambria" panose="02040503050406030204" pitchFamily="18" charset="0"/>
              <a:ea typeface="Cambria" panose="02040503050406030204" pitchFamily="18" charset="0"/>
            </a:endParaRPr>
          </a:p>
        </p:txBody>
      </p:sp>
      <p:sp>
        <p:nvSpPr>
          <p:cNvPr id="4" name="Dikdörtgen 3"/>
          <p:cNvSpPr/>
          <p:nvPr/>
        </p:nvSpPr>
        <p:spPr>
          <a:xfrm>
            <a:off x="4283968" y="1263714"/>
            <a:ext cx="4608512" cy="3785652"/>
          </a:xfrm>
          <a:prstGeom prst="rect">
            <a:avLst/>
          </a:prstGeom>
          <a:solidFill>
            <a:schemeClr val="accent6">
              <a:lumMod val="20000"/>
              <a:lumOff val="80000"/>
            </a:schemeClr>
          </a:solidFill>
          <a:ln>
            <a:solidFill>
              <a:schemeClr val="accent6">
                <a:lumMod val="75000"/>
              </a:schemeClr>
            </a:solidFill>
          </a:ln>
        </p:spPr>
        <p:txBody>
          <a:bodyPr wrap="square">
            <a:spAutoFit/>
          </a:bodyPr>
          <a:lstStyle/>
          <a:p>
            <a:pPr marL="285750" indent="-285750">
              <a:lnSpc>
                <a:spcPct val="150000"/>
              </a:lnSpc>
              <a:buFont typeface="Wingdings" panose="05000000000000000000" pitchFamily="2" charset="2"/>
              <a:buChar char="v"/>
            </a:pPr>
            <a:r>
              <a:rPr lang="tr-TR" altLang="en-US" sz="1600" b="1" dirty="0">
                <a:solidFill>
                  <a:schemeClr val="accent6"/>
                </a:solidFill>
                <a:latin typeface="Cambria" panose="02040503050406030204" pitchFamily="18" charset="0"/>
                <a:ea typeface="Cambria" panose="02040503050406030204" pitchFamily="18" charset="0"/>
              </a:rPr>
              <a:t>H</a:t>
            </a:r>
            <a:r>
              <a:rPr lang="en-GB" altLang="en-US" sz="1600" b="1" dirty="0">
                <a:solidFill>
                  <a:schemeClr val="accent6"/>
                </a:solidFill>
                <a:latin typeface="Cambria" panose="02040503050406030204" pitchFamily="18" charset="0"/>
                <a:ea typeface="Cambria" panose="02040503050406030204" pitchFamily="18" charset="0"/>
              </a:rPr>
              <a:t>OST </a:t>
            </a:r>
            <a:r>
              <a:rPr lang="tr-TR" altLang="en-US" sz="1600" b="1" dirty="0">
                <a:solidFill>
                  <a:schemeClr val="accent6"/>
                </a:solidFill>
                <a:latin typeface="Cambria" panose="02040503050406030204" pitchFamily="18" charset="0"/>
                <a:ea typeface="Cambria" panose="02040503050406030204" pitchFamily="18" charset="0"/>
              </a:rPr>
              <a:t>O</a:t>
            </a:r>
            <a:r>
              <a:rPr lang="en-GB" altLang="en-US" sz="1600" b="1" dirty="0">
                <a:solidFill>
                  <a:schemeClr val="accent6"/>
                </a:solidFill>
                <a:latin typeface="Cambria" panose="02040503050406030204" pitchFamily="18" charset="0"/>
                <a:ea typeface="Cambria" panose="02040503050406030204" pitchFamily="18" charset="0"/>
              </a:rPr>
              <a:t>RGANISATION</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smtClean="0">
                <a:solidFill>
                  <a:schemeClr val="accent6"/>
                </a:solidFill>
                <a:latin typeface="Cambria" panose="02040503050406030204" pitchFamily="18" charset="0"/>
                <a:ea typeface="Cambria" panose="02040503050406030204" pitchFamily="18" charset="0"/>
              </a:rPr>
              <a:t>Beneficiary</a:t>
            </a:r>
            <a:endParaRPr lang="tr-TR" altLang="en-US" sz="1600" b="1" dirty="0">
              <a:solidFill>
                <a:schemeClr val="accent6"/>
              </a:solidFill>
              <a:latin typeface="Cambria" panose="02040503050406030204" pitchFamily="18" charset="0"/>
              <a:ea typeface="Cambria" panose="02040503050406030204" pitchFamily="18" charset="0"/>
            </a:endParaRPr>
          </a:p>
          <a:p>
            <a:pPr marL="285750" indent="-285750">
              <a:lnSpc>
                <a:spcPct val="150000"/>
              </a:lnSpc>
              <a:buFont typeface="Wingdings" panose="05000000000000000000" pitchFamily="2" charset="2"/>
              <a:buChar char="v"/>
            </a:pPr>
            <a:r>
              <a:rPr lang="tr-TR" altLang="en-US" sz="1600" b="1" dirty="0" smtClean="0">
                <a:solidFill>
                  <a:schemeClr val="accent6"/>
                </a:solidFill>
                <a:latin typeface="Cambria" panose="02040503050406030204" pitchFamily="18" charset="0"/>
                <a:ea typeface="Cambria" panose="02040503050406030204" pitchFamily="18" charset="0"/>
              </a:rPr>
              <a:t>RESEARCHER</a:t>
            </a:r>
            <a:r>
              <a:rPr lang="tr-TR" altLang="en-US" sz="1600" b="1" dirty="0">
                <a:solidFill>
                  <a:schemeClr val="accent6"/>
                </a:solidFill>
                <a:latin typeface="Cambria" panose="02040503050406030204" pitchFamily="18" charset="0"/>
                <a:ea typeface="Cambria" panose="02040503050406030204" pitchFamily="18" charset="0"/>
              </a:rPr>
              <a:t>: </a:t>
            </a:r>
          </a:p>
          <a:p>
            <a:pPr marL="742950" lvl="1" indent="-285750">
              <a:lnSpc>
                <a:spcPct val="150000"/>
              </a:lnSpc>
              <a:buFont typeface="Arial" panose="020B0604020202020204" pitchFamily="34" charset="0"/>
              <a:buChar char="•"/>
            </a:pPr>
            <a:r>
              <a:rPr lang="tr-TR" altLang="en-US" sz="1600" b="1" dirty="0" err="1">
                <a:solidFill>
                  <a:schemeClr val="accent6"/>
                </a:solidFill>
                <a:latin typeface="Cambria" panose="02040503050406030204" pitchFamily="18" charset="0"/>
                <a:ea typeface="Cambria" panose="02040503050406030204" pitchFamily="18" charset="0"/>
              </a:rPr>
              <a:t>PhD</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a:solidFill>
                  <a:schemeClr val="accent6"/>
                </a:solidFill>
                <a:latin typeface="Cambria" panose="02040503050406030204" pitchFamily="18" charset="0"/>
                <a:ea typeface="Cambria" panose="02040503050406030204" pitchFamily="18" charset="0"/>
              </a:rPr>
              <a:t>degree</a:t>
            </a:r>
            <a:endParaRPr lang="tr-TR" altLang="en-US" sz="1600" b="1" dirty="0">
              <a:solidFill>
                <a:schemeClr val="accent6"/>
              </a:solidFill>
              <a:latin typeface="Cambria" panose="02040503050406030204" pitchFamily="18" charset="0"/>
              <a:ea typeface="Cambria" panose="02040503050406030204" pitchFamily="18" charset="0"/>
            </a:endParaRPr>
          </a:p>
          <a:p>
            <a:pPr marL="742950" lvl="1" indent="-285750">
              <a:lnSpc>
                <a:spcPct val="150000"/>
              </a:lnSpc>
              <a:buFont typeface="Arial" panose="020B0604020202020204" pitchFamily="34" charset="0"/>
              <a:buChar char="•"/>
            </a:pPr>
            <a:r>
              <a:rPr lang="tr-TR" altLang="en-US" sz="1600" b="1" dirty="0">
                <a:solidFill>
                  <a:schemeClr val="accent6"/>
                </a:solidFill>
                <a:latin typeface="Cambria" panose="02040503050406030204" pitchFamily="18" charset="0"/>
                <a:ea typeface="Cambria" panose="02040503050406030204" pitchFamily="18" charset="0"/>
              </a:rPr>
              <a:t>Experienced up to 8 years –</a:t>
            </a:r>
            <a:r>
              <a:rPr lang="de-DE" altLang="en-US" sz="1600" b="1" dirty="0">
                <a:solidFill>
                  <a:schemeClr val="accent6"/>
                </a:solidFill>
                <a:latin typeface="Cambria" panose="02040503050406030204" pitchFamily="18" charset="0"/>
                <a:ea typeface="Cambria" panose="02040503050406030204" pitchFamily="18" charset="0"/>
              </a:rPr>
              <a:t> </a:t>
            </a:r>
            <a:r>
              <a:rPr lang="tr-TR" altLang="en-US" sz="1600" b="1" dirty="0">
                <a:solidFill>
                  <a:schemeClr val="accent6"/>
                </a:solidFill>
                <a:latin typeface="Cambria" panose="02040503050406030204" pitchFamily="18" charset="0"/>
                <a:ea typeface="Cambria" panose="02040503050406030204" pitchFamily="18" charset="0"/>
              </a:rPr>
              <a:t>with exceptions</a:t>
            </a:r>
          </a:p>
          <a:p>
            <a:pPr marL="285750" indent="-285750">
              <a:lnSpc>
                <a:spcPct val="150000"/>
              </a:lnSpc>
              <a:buFont typeface="Wingdings" panose="05000000000000000000" pitchFamily="2" charset="2"/>
              <a:buChar char="v"/>
            </a:pPr>
            <a:r>
              <a:rPr lang="en-US" altLang="en-US" sz="1600" b="1" dirty="0">
                <a:solidFill>
                  <a:schemeClr val="accent6"/>
                </a:solidFill>
                <a:latin typeface="Cambria" panose="02040503050406030204" pitchFamily="18" charset="0"/>
                <a:ea typeface="Cambria" panose="02040503050406030204" pitchFamily="18" charset="0"/>
              </a:rPr>
              <a:t>SUPERVISOR</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a:solidFill>
                  <a:schemeClr val="accent6"/>
                </a:solidFill>
                <a:latin typeface="Cambria" panose="02040503050406030204" pitchFamily="18" charset="0"/>
                <a:ea typeface="Cambria" panose="02040503050406030204" pitchFamily="18" charset="0"/>
              </a:rPr>
              <a:t>Employed</a:t>
            </a:r>
            <a:r>
              <a:rPr lang="tr-TR" altLang="en-US" sz="1600" b="1" dirty="0">
                <a:solidFill>
                  <a:schemeClr val="accent6"/>
                </a:solidFill>
                <a:latin typeface="Cambria" panose="02040503050406030204" pitchFamily="18" charset="0"/>
                <a:ea typeface="Cambria" panose="02040503050406030204" pitchFamily="18" charset="0"/>
              </a:rPr>
              <a:t> in HO, </a:t>
            </a:r>
            <a:r>
              <a:rPr lang="tr-TR" altLang="en-US" sz="1600" b="1" dirty="0" err="1">
                <a:solidFill>
                  <a:schemeClr val="accent6"/>
                </a:solidFill>
                <a:latin typeface="Cambria" panose="02040503050406030204" pitchFamily="18" charset="0"/>
                <a:ea typeface="Cambria" panose="02040503050406030204" pitchFamily="18" charset="0"/>
              </a:rPr>
              <a:t>profession</a:t>
            </a:r>
            <a:r>
              <a:rPr lang="tr-TR" altLang="en-US" sz="1600" b="1" dirty="0">
                <a:solidFill>
                  <a:schemeClr val="accent6"/>
                </a:solidFill>
                <a:latin typeface="Cambria" panose="02040503050406030204" pitchFamily="18" charset="0"/>
                <a:ea typeface="Cambria" panose="02040503050406030204" pitchFamily="18" charset="0"/>
              </a:rPr>
              <a:t> on </a:t>
            </a:r>
            <a:r>
              <a:rPr lang="tr-TR" altLang="en-US" sz="1600" b="1" dirty="0" err="1">
                <a:solidFill>
                  <a:schemeClr val="accent6"/>
                </a:solidFill>
                <a:latin typeface="Cambria" panose="02040503050406030204" pitchFamily="18" charset="0"/>
                <a:ea typeface="Cambria" panose="02040503050406030204" pitchFamily="18" charset="0"/>
              </a:rPr>
              <a:t>the</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a:solidFill>
                  <a:schemeClr val="accent6"/>
                </a:solidFill>
                <a:latin typeface="Cambria" panose="02040503050406030204" pitchFamily="18" charset="0"/>
                <a:ea typeface="Cambria" panose="02040503050406030204" pitchFamily="18" charset="0"/>
              </a:rPr>
              <a:t>topic</a:t>
            </a:r>
            <a:endParaRPr lang="tr-TR" altLang="en-US" sz="1600" b="1" dirty="0">
              <a:solidFill>
                <a:schemeClr val="accent6"/>
              </a:solidFill>
              <a:latin typeface="Cambria" panose="02040503050406030204" pitchFamily="18" charset="0"/>
              <a:ea typeface="Cambria" panose="02040503050406030204" pitchFamily="18" charset="0"/>
            </a:endParaRPr>
          </a:p>
          <a:p>
            <a:pPr marL="285750" indent="-285750">
              <a:lnSpc>
                <a:spcPct val="150000"/>
              </a:lnSpc>
              <a:buFont typeface="Wingdings" panose="05000000000000000000" pitchFamily="2" charset="2"/>
              <a:buChar char="v"/>
            </a:pPr>
            <a:r>
              <a:rPr lang="tr-TR" altLang="en-US" sz="1600" b="1" dirty="0">
                <a:solidFill>
                  <a:schemeClr val="accent6"/>
                </a:solidFill>
                <a:latin typeface="Cambria" panose="02040503050406030204" pitchFamily="18" charset="0"/>
                <a:ea typeface="Cambria" panose="02040503050406030204" pitchFamily="18" charset="0"/>
              </a:rPr>
              <a:t>C</a:t>
            </a:r>
            <a:r>
              <a:rPr lang="en-GB" altLang="en-US" sz="1600" b="1" dirty="0" err="1">
                <a:solidFill>
                  <a:schemeClr val="accent6"/>
                </a:solidFill>
                <a:latin typeface="Cambria" panose="02040503050406030204" pitchFamily="18" charset="0"/>
                <a:ea typeface="Cambria" panose="02040503050406030204" pitchFamily="18" charset="0"/>
              </a:rPr>
              <a:t>oncrete</a:t>
            </a:r>
            <a:r>
              <a:rPr lang="en-GB" altLang="en-US" sz="1600" b="1" dirty="0">
                <a:solidFill>
                  <a:schemeClr val="accent6"/>
                </a:solidFill>
                <a:latin typeface="Cambria" panose="02040503050406030204" pitchFamily="18" charset="0"/>
                <a:ea typeface="Cambria" panose="02040503050406030204" pitchFamily="18" charset="0"/>
              </a:rPr>
              <a:t> PLAN of training-through-research</a:t>
            </a:r>
            <a:endParaRPr lang="tr-TR" altLang="en-US" sz="1600" b="1" dirty="0">
              <a:solidFill>
                <a:schemeClr val="accent6"/>
              </a:solidFill>
              <a:latin typeface="Cambria" panose="02040503050406030204" pitchFamily="18" charset="0"/>
              <a:ea typeface="Cambria" panose="02040503050406030204" pitchFamily="18" charset="0"/>
            </a:endParaRPr>
          </a:p>
          <a:p>
            <a:pPr marL="285750" indent="-285750">
              <a:lnSpc>
                <a:spcPct val="150000"/>
              </a:lnSpc>
              <a:buFont typeface="Wingdings" panose="05000000000000000000" pitchFamily="2" charset="2"/>
              <a:buChar char="v"/>
            </a:pPr>
            <a:r>
              <a:rPr lang="tr-TR" altLang="en-US" sz="1600" b="1" dirty="0" smtClean="0">
                <a:solidFill>
                  <a:schemeClr val="accent6"/>
                </a:solidFill>
                <a:latin typeface="Cambria" panose="02040503050406030204" pitchFamily="18" charset="0"/>
                <a:ea typeface="Cambria" panose="02040503050406030204" pitchFamily="18" charset="0"/>
              </a:rPr>
              <a:t>ASSOCIATED PARTNER: </a:t>
            </a:r>
            <a:r>
              <a:rPr lang="tr-TR" altLang="en-US" sz="1600" b="1" dirty="0" err="1">
                <a:solidFill>
                  <a:schemeClr val="accent6"/>
                </a:solidFill>
                <a:latin typeface="Cambria" panose="02040503050406030204" pitchFamily="18" charset="0"/>
                <a:ea typeface="Cambria" panose="02040503050406030204" pitchFamily="18" charset="0"/>
              </a:rPr>
              <a:t>For</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a:solidFill>
                  <a:schemeClr val="accent6"/>
                </a:solidFill>
                <a:latin typeface="Cambria" panose="02040503050406030204" pitchFamily="18" charset="0"/>
                <a:ea typeface="Cambria" panose="02040503050406030204" pitchFamily="18" charset="0"/>
              </a:rPr>
              <a:t>secondments</a:t>
            </a:r>
            <a:r>
              <a:rPr lang="tr-TR" altLang="en-US" sz="1600" b="1" dirty="0">
                <a:solidFill>
                  <a:schemeClr val="accent6"/>
                </a:solidFill>
                <a:latin typeface="Cambria" panose="02040503050406030204" pitchFamily="18" charset="0"/>
                <a:ea typeface="Cambria" panose="02040503050406030204" pitchFamily="18" charset="0"/>
              </a:rPr>
              <a:t>, </a:t>
            </a:r>
            <a:r>
              <a:rPr lang="tr-TR" altLang="en-US" sz="1600" b="1" dirty="0" err="1" smtClean="0">
                <a:solidFill>
                  <a:schemeClr val="accent6"/>
                </a:solidFill>
                <a:latin typeface="Cambria" panose="02040503050406030204" pitchFamily="18" charset="0"/>
                <a:ea typeface="Cambria" panose="02040503050406030204" pitchFamily="18" charset="0"/>
              </a:rPr>
              <a:t>worldwide</a:t>
            </a:r>
            <a:endParaRPr lang="en-GB" altLang="en-US" sz="1600" b="1" dirty="0">
              <a:solidFill>
                <a:schemeClr val="accent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82546238"/>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5 Rectángulo"/>
          <p:cNvSpPr>
            <a:spLocks noChangeArrowheads="1"/>
          </p:cNvSpPr>
          <p:nvPr/>
        </p:nvSpPr>
        <p:spPr bwMode="auto">
          <a:xfrm>
            <a:off x="358080" y="1484784"/>
            <a:ext cx="8496944" cy="50080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a:bodyPr>
          <a:lstStyle/>
          <a:p>
            <a:pPr marL="285750" indent="-285750" algn="just" eaLnBrk="0" fontAlgn="base" hangingPunct="0">
              <a:lnSpc>
                <a:spcPct val="150000"/>
              </a:lnSpc>
              <a:spcBef>
                <a:spcPct val="20000"/>
              </a:spcBef>
              <a:spcAft>
                <a:spcPct val="0"/>
              </a:spcAft>
              <a:buFont typeface="Wingdings" panose="05000000000000000000" pitchFamily="2" charset="2"/>
              <a:buChar char="v"/>
            </a:pPr>
            <a:r>
              <a:rPr lang="tr-TR" altLang="es-ES" b="1" dirty="0">
                <a:solidFill>
                  <a:schemeClr val="tx2"/>
                </a:solidFill>
                <a:latin typeface="Cambria" panose="02040503050406030204" pitchFamily="18" charset="0"/>
                <a:ea typeface="Cambria" panose="02040503050406030204" pitchFamily="18" charset="0"/>
              </a:rPr>
              <a:t>T</a:t>
            </a:r>
            <a:r>
              <a:rPr lang="en-US" altLang="es-ES" b="1" dirty="0">
                <a:solidFill>
                  <a:schemeClr val="tx2"/>
                </a:solidFill>
                <a:latin typeface="Cambria" panose="02040503050406030204" pitchFamily="18" charset="0"/>
                <a:ea typeface="Cambria" panose="02040503050406030204" pitchFamily="18" charset="0"/>
              </a:rPr>
              <a:t>raining-through-research</a:t>
            </a:r>
            <a:r>
              <a:rPr lang="en-US" altLang="es-ES" dirty="0">
                <a:solidFill>
                  <a:schemeClr val="tx2"/>
                </a:solidFill>
                <a:latin typeface="Cambria" panose="02040503050406030204" pitchFamily="18" charset="0"/>
                <a:ea typeface="Cambria" panose="02040503050406030204" pitchFamily="18" charset="0"/>
              </a:rPr>
              <a:t>: individual </a:t>
            </a:r>
            <a:r>
              <a:rPr lang="en-US" altLang="es-ES" dirty="0" err="1">
                <a:solidFill>
                  <a:schemeClr val="tx2"/>
                </a:solidFill>
                <a:latin typeface="Cambria" panose="02040503050406030204" pitchFamily="18" charset="0"/>
                <a:ea typeface="Cambria" panose="02040503050406030204" pitchFamily="18" charset="0"/>
              </a:rPr>
              <a:t>personalised</a:t>
            </a:r>
            <a:r>
              <a:rPr lang="en-US" altLang="es-ES" dirty="0">
                <a:solidFill>
                  <a:schemeClr val="tx2"/>
                </a:solidFill>
                <a:latin typeface="Cambria" panose="02040503050406030204" pitchFamily="18" charset="0"/>
                <a:ea typeface="Cambria" panose="02040503050406030204" pitchFamily="18" charset="0"/>
              </a:rPr>
              <a:t> action</a:t>
            </a:r>
            <a:endParaRPr lang="tr-TR" altLang="es-ES" dirty="0">
              <a:solidFill>
                <a:schemeClr val="tx2"/>
              </a:solidFill>
              <a:latin typeface="Cambria" panose="02040503050406030204" pitchFamily="18" charset="0"/>
              <a:ea typeface="Cambria" panose="02040503050406030204" pitchFamily="18" charset="0"/>
            </a:endParaRP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tr-TR" altLang="es-ES" b="1" dirty="0" err="1" smtClean="0">
                <a:solidFill>
                  <a:schemeClr val="tx2"/>
                </a:solidFill>
                <a:latin typeface="Cambria" panose="02040503050406030204" pitchFamily="18" charset="0"/>
                <a:ea typeface="Cambria" panose="02040503050406030204" pitchFamily="18" charset="0"/>
              </a:rPr>
              <a:t>Innovative</a:t>
            </a:r>
            <a:r>
              <a:rPr lang="tr-TR" altLang="es-ES" dirty="0" smtClean="0">
                <a:solidFill>
                  <a:schemeClr val="tx2"/>
                </a:solidFill>
                <a:latin typeface="Cambria" panose="02040503050406030204" pitchFamily="18" charset="0"/>
                <a:ea typeface="Cambria" panose="02040503050406030204" pitchFamily="18" charset="0"/>
              </a:rPr>
              <a:t> </a:t>
            </a:r>
            <a:r>
              <a:rPr lang="tr-TR" altLang="es-ES" dirty="0" err="1" smtClean="0">
                <a:solidFill>
                  <a:schemeClr val="tx2"/>
                </a:solidFill>
                <a:latin typeface="Cambria" panose="02040503050406030204" pitchFamily="18" charset="0"/>
                <a:ea typeface="Cambria" panose="02040503050406030204" pitchFamily="18" charset="0"/>
              </a:rPr>
              <a:t>and</a:t>
            </a:r>
            <a:r>
              <a:rPr lang="tr-TR" altLang="es-ES" dirty="0" smtClean="0">
                <a:solidFill>
                  <a:schemeClr val="tx2"/>
                </a:solidFill>
                <a:latin typeface="Cambria" panose="02040503050406030204" pitchFamily="18" charset="0"/>
                <a:ea typeface="Cambria" panose="02040503050406030204" pitchFamily="18" charset="0"/>
              </a:rPr>
              <a:t> </a:t>
            </a:r>
            <a:r>
              <a:rPr lang="tr-TR" altLang="es-ES" b="1" dirty="0" err="1" smtClean="0">
                <a:solidFill>
                  <a:schemeClr val="tx2"/>
                </a:solidFill>
                <a:latin typeface="Cambria" panose="02040503050406030204" pitchFamily="18" charset="0"/>
                <a:ea typeface="Cambria" panose="02040503050406030204" pitchFamily="18" charset="0"/>
              </a:rPr>
              <a:t>excellent</a:t>
            </a:r>
            <a:r>
              <a:rPr lang="tr-TR" altLang="es-ES" b="1" dirty="0" smtClean="0">
                <a:solidFill>
                  <a:schemeClr val="tx2"/>
                </a:solidFill>
                <a:latin typeface="Cambria" panose="02040503050406030204" pitchFamily="18" charset="0"/>
                <a:ea typeface="Cambria" panose="02040503050406030204" pitchFamily="18" charset="0"/>
              </a:rPr>
              <a:t> </a:t>
            </a:r>
            <a:r>
              <a:rPr lang="tr-TR" altLang="es-ES" dirty="0" err="1">
                <a:solidFill>
                  <a:schemeClr val="tx2"/>
                </a:solidFill>
                <a:latin typeface="Cambria" panose="02040503050406030204" pitchFamily="18" charset="0"/>
                <a:ea typeface="Cambria" panose="02040503050406030204" pitchFamily="18" charset="0"/>
              </a:rPr>
              <a:t>research</a:t>
            </a:r>
            <a:r>
              <a:rPr lang="tr-TR" altLang="es-ES" dirty="0">
                <a:solidFill>
                  <a:schemeClr val="tx2"/>
                </a:solidFill>
                <a:latin typeface="Cambria" panose="02040503050406030204" pitchFamily="18" charset="0"/>
                <a:ea typeface="Cambria" panose="02040503050406030204" pitchFamily="18" charset="0"/>
              </a:rPr>
              <a:t> </a:t>
            </a:r>
            <a:r>
              <a:rPr lang="tr-TR" altLang="es-ES" dirty="0" err="1">
                <a:solidFill>
                  <a:schemeClr val="tx2"/>
                </a:solidFill>
                <a:latin typeface="Cambria" panose="02040503050406030204" pitchFamily="18" charset="0"/>
                <a:ea typeface="Cambria" panose="02040503050406030204" pitchFamily="18" charset="0"/>
              </a:rPr>
              <a:t>topic</a:t>
            </a:r>
            <a:endParaRPr lang="en-US" altLang="es-ES" dirty="0">
              <a:solidFill>
                <a:schemeClr val="tx2"/>
              </a:solidFill>
              <a:latin typeface="Cambria" panose="02040503050406030204" pitchFamily="18" charset="0"/>
              <a:ea typeface="Cambria" panose="02040503050406030204" pitchFamily="18" charset="0"/>
            </a:endParaRP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en-US" altLang="es-ES" dirty="0">
                <a:solidFill>
                  <a:schemeClr val="tx2"/>
                </a:solidFill>
                <a:latin typeface="Cambria" panose="02040503050406030204" pitchFamily="18" charset="0"/>
                <a:ea typeface="Cambria" panose="02040503050406030204" pitchFamily="18" charset="0"/>
              </a:rPr>
              <a:t>Hands-on training activities for developing </a:t>
            </a:r>
            <a:r>
              <a:rPr lang="en-US" altLang="es-ES" b="1" dirty="0">
                <a:solidFill>
                  <a:schemeClr val="tx2"/>
                </a:solidFill>
                <a:latin typeface="Cambria" panose="02040503050406030204" pitchFamily="18" charset="0"/>
                <a:ea typeface="Cambria" panose="02040503050406030204" pitchFamily="18" charset="0"/>
              </a:rPr>
              <a:t>scientific</a:t>
            </a:r>
            <a:r>
              <a:rPr lang="en-US" altLang="es-ES" dirty="0">
                <a:solidFill>
                  <a:schemeClr val="tx2"/>
                </a:solidFill>
                <a:latin typeface="Cambria" panose="02040503050406030204" pitchFamily="18" charset="0"/>
                <a:ea typeface="Cambria" panose="02040503050406030204" pitchFamily="18" charset="0"/>
              </a:rPr>
              <a:t> (new techniques, instruments) and </a:t>
            </a:r>
            <a:r>
              <a:rPr lang="en-US" altLang="es-ES" b="1" dirty="0">
                <a:solidFill>
                  <a:schemeClr val="tx2"/>
                </a:solidFill>
                <a:latin typeface="Cambria" panose="02040503050406030204" pitchFamily="18" charset="0"/>
                <a:ea typeface="Cambria" panose="02040503050406030204" pitchFamily="18" charset="0"/>
              </a:rPr>
              <a:t>transferable skills </a:t>
            </a:r>
            <a:r>
              <a:rPr lang="en-US" altLang="es-ES" dirty="0">
                <a:solidFill>
                  <a:schemeClr val="tx2"/>
                </a:solidFill>
                <a:latin typeface="Cambria" panose="02040503050406030204" pitchFamily="18" charset="0"/>
                <a:ea typeface="Cambria" panose="02040503050406030204" pitchFamily="18" charset="0"/>
              </a:rPr>
              <a:t>(proposal preparation to request funding, IPR management , task coordination, supervising &amp; monitoring, exploitation of research results)</a:t>
            </a: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en-US" altLang="es-ES" b="1" dirty="0">
                <a:solidFill>
                  <a:schemeClr val="tx2"/>
                </a:solidFill>
                <a:latin typeface="Cambria" panose="02040503050406030204" pitchFamily="18" charset="0"/>
                <a:ea typeface="Cambria" panose="02040503050406030204" pitchFamily="18" charset="0"/>
              </a:rPr>
              <a:t>Inter-sectoral or interdisciplinary transfer of knowledge </a:t>
            </a:r>
            <a:r>
              <a:rPr lang="en-US" altLang="es-ES" dirty="0">
                <a:solidFill>
                  <a:schemeClr val="tx2"/>
                </a:solidFill>
                <a:latin typeface="Cambria" panose="02040503050406030204" pitchFamily="18" charset="0"/>
                <a:ea typeface="Cambria" panose="02040503050406030204" pitchFamily="18" charset="0"/>
              </a:rPr>
              <a:t>(e.g. through </a:t>
            </a:r>
            <a:r>
              <a:rPr lang="en-US" altLang="es-ES" dirty="0" err="1">
                <a:solidFill>
                  <a:schemeClr val="tx2"/>
                </a:solidFill>
                <a:latin typeface="Cambria" panose="02040503050406030204" pitchFamily="18" charset="0"/>
                <a:ea typeface="Cambria" panose="02040503050406030204" pitchFamily="18" charset="0"/>
              </a:rPr>
              <a:t>secondments</a:t>
            </a:r>
            <a:r>
              <a:rPr lang="en-US" altLang="es-ES" dirty="0">
                <a:solidFill>
                  <a:schemeClr val="tx2"/>
                </a:solidFill>
                <a:latin typeface="Cambria" panose="02040503050406030204" pitchFamily="18" charset="0"/>
                <a:ea typeface="Cambria" panose="02040503050406030204" pitchFamily="18" charset="0"/>
              </a:rPr>
              <a:t>)</a:t>
            </a:r>
            <a:endParaRPr lang="tr-TR" altLang="es-ES" dirty="0">
              <a:solidFill>
                <a:schemeClr val="tx2"/>
              </a:solidFill>
              <a:latin typeface="Cambria" panose="02040503050406030204" pitchFamily="18" charset="0"/>
              <a:ea typeface="Cambria" panose="02040503050406030204" pitchFamily="18" charset="0"/>
            </a:endParaRP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tr-TR" altLang="es-ES" dirty="0">
                <a:solidFill>
                  <a:schemeClr val="tx2"/>
                </a:solidFill>
                <a:latin typeface="Cambria" panose="02040503050406030204" pitchFamily="18" charset="0"/>
                <a:ea typeface="Cambria" panose="02040503050406030204" pitchFamily="18" charset="0"/>
              </a:rPr>
              <a:t>Re</a:t>
            </a:r>
            <a:r>
              <a:rPr lang="en-US" altLang="es-ES" dirty="0" err="1">
                <a:solidFill>
                  <a:schemeClr val="tx2"/>
                </a:solidFill>
                <a:latin typeface="Cambria" panose="02040503050406030204" pitchFamily="18" charset="0"/>
                <a:ea typeface="Cambria" panose="02040503050406030204" pitchFamily="18" charset="0"/>
              </a:rPr>
              <a:t>alistic</a:t>
            </a:r>
            <a:r>
              <a:rPr lang="en-US" altLang="es-ES" dirty="0">
                <a:solidFill>
                  <a:schemeClr val="tx2"/>
                </a:solidFill>
                <a:latin typeface="Cambria" panose="02040503050406030204" pitchFamily="18" charset="0"/>
                <a:ea typeface="Cambria" panose="02040503050406030204" pitchFamily="18" charset="0"/>
              </a:rPr>
              <a:t> and well-defined objectives in terms of career advancement </a:t>
            </a: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en-US" altLang="es-ES" dirty="0" err="1">
                <a:solidFill>
                  <a:schemeClr val="tx2"/>
                </a:solidFill>
                <a:latin typeface="Cambria" panose="02040503050406030204" pitchFamily="18" charset="0"/>
                <a:ea typeface="Cambria" panose="02040503050406030204" pitchFamily="18" charset="0"/>
              </a:rPr>
              <a:t>Organisation</a:t>
            </a:r>
            <a:r>
              <a:rPr lang="en-US" altLang="es-ES" dirty="0">
                <a:solidFill>
                  <a:schemeClr val="tx2"/>
                </a:solidFill>
                <a:latin typeface="Cambria" panose="02040503050406030204" pitchFamily="18" charset="0"/>
                <a:ea typeface="Cambria" panose="02040503050406030204" pitchFamily="18" charset="0"/>
              </a:rPr>
              <a:t> of </a:t>
            </a:r>
            <a:r>
              <a:rPr lang="en-US" altLang="es-ES" b="1" dirty="0">
                <a:solidFill>
                  <a:schemeClr val="tx2"/>
                </a:solidFill>
                <a:latin typeface="Cambria" panose="02040503050406030204" pitchFamily="18" charset="0"/>
                <a:ea typeface="Cambria" panose="02040503050406030204" pitchFamily="18" charset="0"/>
              </a:rPr>
              <a:t>scientific/training/dissemination events</a:t>
            </a: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en-US" altLang="es-ES" dirty="0">
                <a:solidFill>
                  <a:schemeClr val="tx2"/>
                </a:solidFill>
                <a:latin typeface="Cambria" panose="02040503050406030204" pitchFamily="18" charset="0"/>
                <a:ea typeface="Cambria" panose="02040503050406030204" pitchFamily="18" charset="0"/>
              </a:rPr>
              <a:t>Communication, </a:t>
            </a:r>
            <a:r>
              <a:rPr lang="en-US" altLang="es-ES" b="1" dirty="0">
                <a:solidFill>
                  <a:schemeClr val="tx2"/>
                </a:solidFill>
                <a:latin typeface="Cambria" panose="02040503050406030204" pitchFamily="18" charset="0"/>
                <a:ea typeface="Cambria" panose="02040503050406030204" pitchFamily="18" charset="0"/>
              </a:rPr>
              <a:t>outreach activities </a:t>
            </a:r>
            <a:r>
              <a:rPr lang="en-US" altLang="es-ES" dirty="0">
                <a:solidFill>
                  <a:schemeClr val="tx2"/>
                </a:solidFill>
                <a:latin typeface="Cambria" panose="02040503050406030204" pitchFamily="18" charset="0"/>
                <a:ea typeface="Cambria" panose="02040503050406030204" pitchFamily="18" charset="0"/>
              </a:rPr>
              <a:t>and horizontal skills</a:t>
            </a:r>
          </a:p>
          <a:p>
            <a:pPr marL="285750" indent="-285750" algn="just" eaLnBrk="0" fontAlgn="base" hangingPunct="0">
              <a:lnSpc>
                <a:spcPct val="150000"/>
              </a:lnSpc>
              <a:spcBef>
                <a:spcPct val="20000"/>
              </a:spcBef>
              <a:spcAft>
                <a:spcPct val="0"/>
              </a:spcAft>
              <a:buFont typeface="Wingdings" panose="05000000000000000000" pitchFamily="2" charset="2"/>
              <a:buChar char="v"/>
            </a:pPr>
            <a:r>
              <a:rPr lang="tr-TR" altLang="es-ES" b="1" dirty="0">
                <a:solidFill>
                  <a:schemeClr val="tx2"/>
                </a:solidFill>
                <a:latin typeface="Cambria" panose="02040503050406030204" pitchFamily="18" charset="0"/>
                <a:ea typeface="Cambria" panose="02040503050406030204" pitchFamily="18" charset="0"/>
              </a:rPr>
              <a:t>G</a:t>
            </a:r>
            <a:r>
              <a:rPr lang="en-US" altLang="es-ES" b="1" dirty="0">
                <a:solidFill>
                  <a:schemeClr val="tx2"/>
                </a:solidFill>
                <a:latin typeface="Cambria" panose="02040503050406030204" pitchFamily="18" charset="0"/>
                <a:ea typeface="Cambria" panose="02040503050406030204" pitchFamily="18" charset="0"/>
              </a:rPr>
              <a:t>ender issues</a:t>
            </a:r>
          </a:p>
          <a:p>
            <a:pPr marL="285750" indent="-285750" algn="just" eaLnBrk="0" fontAlgn="base" hangingPunct="0">
              <a:spcBef>
                <a:spcPct val="20000"/>
              </a:spcBef>
              <a:spcAft>
                <a:spcPct val="0"/>
              </a:spcAft>
              <a:buFont typeface="Wingdings" panose="05000000000000000000" pitchFamily="2" charset="2"/>
              <a:buChar char="v"/>
            </a:pPr>
            <a:endParaRPr lang="en-US" altLang="es-ES" dirty="0">
              <a:solidFill>
                <a:schemeClr val="tx2"/>
              </a:solidFill>
              <a:latin typeface="Cambria" panose="02040503050406030204" pitchFamily="18" charset="0"/>
              <a:ea typeface="Cambria" panose="02040503050406030204" pitchFamily="18" charset="0"/>
            </a:endParaRPr>
          </a:p>
        </p:txBody>
      </p:sp>
      <p:sp>
        <p:nvSpPr>
          <p:cNvPr id="6" name="6 Marcador de número de diapositiva"/>
          <p:cNvSpPr txBox="1">
            <a:spLocks/>
          </p:cNvSpPr>
          <p:nvPr/>
        </p:nvSpPr>
        <p:spPr>
          <a:xfrm>
            <a:off x="6984978" y="6492873"/>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solidFill>
                  <a:prstClr val="black">
                    <a:tint val="75000"/>
                  </a:prstClr>
                </a:solidFill>
                <a:latin typeface="Cambria" panose="02040503050406030204" pitchFamily="18" charset="0"/>
                <a:ea typeface="Cambria" panose="02040503050406030204" pitchFamily="18" charset="0"/>
              </a:rPr>
              <a:pPr/>
              <a:t>9</a:t>
            </a:fld>
            <a:endParaRPr lang="es-ES" dirty="0">
              <a:solidFill>
                <a:prstClr val="black">
                  <a:tint val="75000"/>
                </a:prstClr>
              </a:solidFill>
              <a:latin typeface="Cambria" panose="02040503050406030204" pitchFamily="18" charset="0"/>
              <a:ea typeface="Cambria" panose="02040503050406030204" pitchFamily="18" charset="0"/>
            </a:endParaRPr>
          </a:p>
        </p:txBody>
      </p:sp>
      <p:sp>
        <p:nvSpPr>
          <p:cNvPr id="9" name="Titel 1"/>
          <p:cNvSpPr txBox="1">
            <a:spLocks/>
          </p:cNvSpPr>
          <p:nvPr/>
        </p:nvSpPr>
        <p:spPr>
          <a:xfrm>
            <a:off x="539552" y="434405"/>
            <a:ext cx="6203032" cy="685254"/>
          </a:xfrm>
          <a:prstGeom prst="rect">
            <a:avLst/>
          </a:prstGeom>
        </p:spPr>
        <p:txBody>
          <a:bodyPr>
            <a:norm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tr-TR" sz="2400" cap="small" dirty="0">
                <a:latin typeface="Cambria" panose="02040503050406030204" pitchFamily="18" charset="0"/>
                <a:ea typeface="Cambria" panose="02040503050406030204" pitchFamily="18" charset="0"/>
              </a:rPr>
              <a:t>Content of </a:t>
            </a:r>
            <a:r>
              <a:rPr lang="tr-TR" sz="2400" cap="small" dirty="0" err="1">
                <a:latin typeface="Cambria" panose="02040503050406030204" pitchFamily="18" charset="0"/>
                <a:ea typeface="Cambria" panose="02040503050406030204" pitchFamily="18" charset="0"/>
              </a:rPr>
              <a:t>The</a:t>
            </a:r>
            <a:r>
              <a:rPr lang="tr-TR" sz="2400" cap="small" dirty="0">
                <a:latin typeface="Cambria" panose="02040503050406030204" pitchFamily="18" charset="0"/>
                <a:ea typeface="Cambria" panose="02040503050406030204" pitchFamily="18" charset="0"/>
              </a:rPr>
              <a:t> Project</a:t>
            </a:r>
            <a:endParaRPr lang="de-AT" sz="2400" cap="small"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79086241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ojekt niestandardowy">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4616</TotalTime>
  <Words>2056</Words>
  <Application>Microsoft Office PowerPoint</Application>
  <PresentationFormat>Ekran Gösterisi (4:3)</PresentationFormat>
  <Paragraphs>298</Paragraphs>
  <Slides>20</Slides>
  <Notes>10</Notes>
  <HiddenSlides>1</HiddenSlides>
  <MMClips>0</MMClips>
  <ScaleCrop>false</ScaleCrop>
  <HeadingPairs>
    <vt:vector size="6" baseType="variant">
      <vt:variant>
        <vt:lpstr>Kullanılan Yazı Tipleri</vt:lpstr>
      </vt:variant>
      <vt:variant>
        <vt:i4>10</vt:i4>
      </vt:variant>
      <vt:variant>
        <vt:lpstr>Tema</vt:lpstr>
      </vt:variant>
      <vt:variant>
        <vt:i4>3</vt:i4>
      </vt:variant>
      <vt:variant>
        <vt:lpstr>Slayt Başlıkları</vt:lpstr>
      </vt:variant>
      <vt:variant>
        <vt:i4>20</vt:i4>
      </vt:variant>
    </vt:vector>
  </HeadingPairs>
  <TitlesOfParts>
    <vt:vector size="33" baseType="lpstr">
      <vt:lpstr>ＭＳ Ｐゴシック</vt:lpstr>
      <vt:lpstr>Arial</vt:lpstr>
      <vt:lpstr>Arial Unicode MS</vt:lpstr>
      <vt:lpstr>Calibri</vt:lpstr>
      <vt:lpstr>Cambria</vt:lpstr>
      <vt:lpstr>Tahoma</vt:lpstr>
      <vt:lpstr>Times New Roman</vt:lpstr>
      <vt:lpstr>Verdana</vt:lpstr>
      <vt:lpstr>Wingdings</vt:lpstr>
      <vt:lpstr>Wingdings 2</vt:lpstr>
      <vt:lpstr>Motyw pakietu Office</vt:lpstr>
      <vt:lpstr>1_Motyw pakietu Office</vt:lpstr>
      <vt:lpstr>Projekt niestandardowy</vt:lpstr>
      <vt:lpstr>Marie Skłodowska-Curie Actions  PF – Postdoctoral Fellowships </vt:lpstr>
      <vt:lpstr>HORIZON EUROPE</vt:lpstr>
      <vt:lpstr>Countries participation</vt:lpstr>
      <vt:lpstr>MSCA ın HORIZON EUROPE</vt:lpstr>
      <vt:lpstr>MSCA Objectives</vt:lpstr>
      <vt:lpstr>PowerPoint Sunusu</vt:lpstr>
      <vt:lpstr>Whıch Sector?</vt:lpstr>
      <vt:lpstr>Postdoctoral Fellowshıps: Maın Components</vt:lpstr>
      <vt:lpstr>PowerPoint Sunusu</vt:lpstr>
      <vt:lpstr>PowerPoint Sunusu</vt:lpstr>
      <vt:lpstr>PowerPoint Sunusu</vt:lpstr>
      <vt:lpstr>PowerPoint Sunusu</vt:lpstr>
      <vt:lpstr>PowerPoint Sunusu</vt:lpstr>
      <vt:lpstr>PowerPoint Sunusu</vt:lpstr>
      <vt:lpstr>PowerPoint Sunusu</vt:lpstr>
      <vt:lpstr>PF – Possible Roles</vt:lpstr>
      <vt:lpstr>PowerPoint Sunusu</vt:lpstr>
      <vt:lpstr>PowerPoint Sunusu</vt:lpstr>
      <vt:lpstr>PowerPoint Sunusu</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AWiśniewska</dc:creator>
  <cp:lastModifiedBy>Şeyma Sayımlar</cp:lastModifiedBy>
  <cp:revision>306</cp:revision>
  <dcterms:created xsi:type="dcterms:W3CDTF">2018-04-08T12:46:38Z</dcterms:created>
  <dcterms:modified xsi:type="dcterms:W3CDTF">2021-06-06T21:21:07Z</dcterms:modified>
</cp:coreProperties>
</file>